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56" r:id="rId5"/>
    <p:sldId id="257" r:id="rId6"/>
    <p:sldId id="278" r:id="rId7"/>
    <p:sldId id="279" r:id="rId8"/>
    <p:sldId id="261" r:id="rId9"/>
    <p:sldId id="296" r:id="rId10"/>
    <p:sldId id="265" r:id="rId11"/>
    <p:sldId id="266" r:id="rId12"/>
    <p:sldId id="263" r:id="rId13"/>
    <p:sldId id="297" r:id="rId14"/>
    <p:sldId id="298" r:id="rId15"/>
    <p:sldId id="29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E1FF"/>
    <a:srgbClr val="2DE6FF"/>
    <a:srgbClr val="47E9FF"/>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4CC565-1ECD-4C8A-8441-4DBF77494465}" v="1" dt="2025-01-10T08:31:39.656"/>
    <p1510:client id="{E7CF912E-EF8A-4801-9D7D-69014AF3D093}" v="152" dt="2025-01-09T23:38:50.914"/>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432" autoAdjust="0"/>
  </p:normalViewPr>
  <p:slideViewPr>
    <p:cSldViewPr snapToGrid="0">
      <p:cViewPr varScale="1">
        <p:scale>
          <a:sx n="83" d="100"/>
          <a:sy n="83" d="100"/>
        </p:scale>
        <p:origin x="686"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erthana k" userId="024ed0ff8dca2086" providerId="LiveId" clId="{204CC565-1ECD-4C8A-8441-4DBF77494465}"/>
    <pc:docChg chg="modSld">
      <pc:chgData name="keerthana k" userId="024ed0ff8dca2086" providerId="LiveId" clId="{204CC565-1ECD-4C8A-8441-4DBF77494465}" dt="2025-01-10T08:39:53.445" v="5" actId="108"/>
      <pc:docMkLst>
        <pc:docMk/>
      </pc:docMkLst>
      <pc:sldChg chg="modSp mod">
        <pc:chgData name="keerthana k" userId="024ed0ff8dca2086" providerId="LiveId" clId="{204CC565-1ECD-4C8A-8441-4DBF77494465}" dt="2025-01-10T08:39:53.445" v="5" actId="108"/>
        <pc:sldMkLst>
          <pc:docMk/>
          <pc:sldMk cId="2997378153" sldId="296"/>
        </pc:sldMkLst>
        <pc:spChg chg="mod">
          <ac:chgData name="keerthana k" userId="024ed0ff8dca2086" providerId="LiveId" clId="{204CC565-1ECD-4C8A-8441-4DBF77494465}" dt="2025-01-10T08:39:53.445" v="5" actId="108"/>
          <ac:spMkLst>
            <pc:docMk/>
            <pc:sldMk cId="2997378153" sldId="296"/>
            <ac:spMk id="73" creationId="{48B2F6FE-2CF0-7F44-B7C7-65EE2B41818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KPI</a:t>
            </a:r>
            <a:r>
              <a:rPr lang="en-US" baseline="0" dirty="0"/>
              <a:t> </a:t>
            </a:r>
            <a:endParaRPr lang="en-US" dirty="0"/>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0.13085180197775539"/>
          <c:y val="0.12281665090677144"/>
          <c:w val="0.47975762795275589"/>
          <c:h val="0.71963639766016252"/>
        </c:manualLayout>
      </c:layout>
      <c:doughnutChart>
        <c:varyColors val="1"/>
        <c:ser>
          <c:idx val="0"/>
          <c:order val="0"/>
          <c:tx>
            <c:strRef>
              <c:f>Sheet1!$B$1</c:f>
              <c:strCache>
                <c:ptCount val="1"/>
                <c:pt idx="0">
                  <c:v>percentage</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6B18-4089-BE36-D57610F5F9A6}"/>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EE84-4C57-9325-27F53058B228}"/>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EE84-4C57-9325-27F53058B228}"/>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EE84-4C57-9325-27F53058B228}"/>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EE84-4C57-9325-27F53058B228}"/>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EE84-4C57-9325-27F53058B228}"/>
              </c:ext>
            </c:extLst>
          </c:dPt>
          <c:dLbls>
            <c:dLbl>
              <c:idx val="1"/>
              <c:layout>
                <c:manualLayout>
                  <c:x val="6.5274151436031927E-3"/>
                  <c:y val="-5.3172637528201838E-3"/>
                </c:manualLayout>
              </c:layout>
              <c:tx>
                <c:rich>
                  <a:bodyPr/>
                  <a:lstStyle/>
                  <a:p>
                    <a:r>
                      <a:rPr lang="en-US" dirty="0"/>
                      <a:t>30%</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EE84-4C57-9325-27F53058B228}"/>
                </c:ext>
              </c:extLst>
            </c:dLbl>
            <c:dLbl>
              <c:idx val="2"/>
              <c:tx>
                <c:rich>
                  <a:bodyPr/>
                  <a:lstStyle/>
                  <a:p>
                    <a:r>
                      <a:rPr lang="en-US"/>
                      <a:t>15%</a:t>
                    </a:r>
                    <a:endParaRPr lang="en-US" dirty="0"/>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EE84-4C57-9325-27F53058B228}"/>
                </c:ext>
              </c:extLst>
            </c:dLbl>
            <c:dLbl>
              <c:idx val="4"/>
              <c:tx>
                <c:rich>
                  <a:bodyPr/>
                  <a:lstStyle/>
                  <a:p>
                    <a:r>
                      <a:rPr lang="en-US" dirty="0"/>
                      <a:t>10%</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9-EE84-4C57-9325-27F53058B228}"/>
                </c:ext>
              </c:extLst>
            </c:dLbl>
            <c:dLbl>
              <c:idx val="5"/>
              <c:tx>
                <c:rich>
                  <a:bodyPr/>
                  <a:lstStyle/>
                  <a:p>
                    <a:r>
                      <a:rPr lang="en-US"/>
                      <a:t>10%</a:t>
                    </a:r>
                    <a:endParaRPr lang="en-US" dirty="0"/>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B-EE84-4C57-9325-27F53058B228}"/>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Sheet1!$A$2:$A$7</c:f>
              <c:strCache>
                <c:ptCount val="6"/>
                <c:pt idx="0">
                  <c:v>User Growth Metrics</c:v>
                </c:pt>
                <c:pt idx="1">
                  <c:v>Financial Performance Metrics</c:v>
                </c:pt>
                <c:pt idx="2">
                  <c:v>Operational Efficiency Metrics</c:v>
                </c:pt>
                <c:pt idx="3">
                  <c:v>Customer Satisfaction Metrics</c:v>
                </c:pt>
                <c:pt idx="4">
                  <c:v>Environmental Impact Metrics</c:v>
                </c:pt>
                <c:pt idx="5">
                  <c:v>Marketing and Customer Acquisition Metric</c:v>
                </c:pt>
              </c:strCache>
            </c:strRef>
          </c:cat>
          <c:val>
            <c:numRef>
              <c:f>Sheet1!$B$2:$B$7</c:f>
              <c:numCache>
                <c:formatCode>General</c:formatCode>
                <c:ptCount val="6"/>
                <c:pt idx="0">
                  <c:v>20</c:v>
                </c:pt>
                <c:pt idx="1">
                  <c:v>25</c:v>
                </c:pt>
                <c:pt idx="2">
                  <c:v>20</c:v>
                </c:pt>
                <c:pt idx="3">
                  <c:v>15</c:v>
                </c:pt>
                <c:pt idx="4">
                  <c:v>15</c:v>
                </c:pt>
                <c:pt idx="5">
                  <c:v>5</c:v>
                </c:pt>
              </c:numCache>
            </c:numRef>
          </c:val>
          <c:extLst>
            <c:ext xmlns:c16="http://schemas.microsoft.com/office/drawing/2014/chart" uri="{C3380CC4-5D6E-409C-BE32-E72D297353CC}">
              <c16:uniqueId val="{00000000-6B18-4089-BE36-D57610F5F9A6}"/>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1284320326473551"/>
          <c:y val="0.15210179503706697"/>
          <c:w val="0.35125601344544727"/>
          <c:h val="0.6156520566820316"/>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1/10/2025</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1/10/2025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22D2F8-28A7-48E8-ADD3-E9583D47D83D}" type="slidenum">
              <a:rPr lang="en-US" smtClean="0"/>
              <a:t>2</a:t>
            </a:fld>
            <a:endParaRPr lang="en-US" dirty="0"/>
          </a:p>
        </p:txBody>
      </p:sp>
    </p:spTree>
    <p:extLst>
      <p:ext uri="{BB962C8B-B14F-4D97-AF65-F5344CB8AC3E}">
        <p14:creationId xmlns:p14="http://schemas.microsoft.com/office/powerpoint/2010/main" val="3584134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06D62-753C-71BF-B555-9BAE3B63E0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9CEABB-6239-1B69-8A77-E8AA6B45D0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2889C5-2408-C383-6AF1-2700D49212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3D194E-4E3B-E20C-DDBD-0E8EBD149C46}"/>
              </a:ext>
            </a:extLst>
          </p:cNvPr>
          <p:cNvSpPr>
            <a:spLocks noGrp="1"/>
          </p:cNvSpPr>
          <p:nvPr>
            <p:ph type="sldNum" sz="quarter" idx="5"/>
          </p:nvPr>
        </p:nvSpPr>
        <p:spPr/>
        <p:txBody>
          <a:bodyPr/>
          <a:lstStyle/>
          <a:p>
            <a:fld id="{6922D2F8-28A7-48E8-ADD3-E9583D47D83D}" type="slidenum">
              <a:rPr lang="en-US" smtClean="0"/>
              <a:t>3</a:t>
            </a:fld>
            <a:endParaRPr lang="en-US" dirty="0"/>
          </a:p>
        </p:txBody>
      </p:sp>
    </p:spTree>
    <p:extLst>
      <p:ext uri="{BB962C8B-B14F-4D97-AF65-F5344CB8AC3E}">
        <p14:creationId xmlns:p14="http://schemas.microsoft.com/office/powerpoint/2010/main" val="3673567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3135887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7</a:t>
            </a:fld>
            <a:endParaRPr lang="en-US" dirty="0"/>
          </a:p>
        </p:txBody>
      </p:sp>
    </p:spTree>
    <p:extLst>
      <p:ext uri="{BB962C8B-B14F-4D97-AF65-F5344CB8AC3E}">
        <p14:creationId xmlns:p14="http://schemas.microsoft.com/office/powerpoint/2010/main" val="423243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22D2F8-28A7-48E8-ADD3-E9583D47D83D}" type="slidenum">
              <a:rPr lang="en-US" smtClean="0"/>
              <a:t>12</a:t>
            </a:fld>
            <a:endParaRPr lang="en-US" dirty="0"/>
          </a:p>
        </p:txBody>
      </p:sp>
    </p:spTree>
    <p:extLst>
      <p:ext uri="{BB962C8B-B14F-4D97-AF65-F5344CB8AC3E}">
        <p14:creationId xmlns:p14="http://schemas.microsoft.com/office/powerpoint/2010/main" val="2564809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928045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70" r:id="rId2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recykal.com/sustainability"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hyperlink" Target="https://doi.org/10.1007/s10311-023-01604-3" TargetMode="External"/><Relationship Id="rId5" Type="http://schemas.openxmlformats.org/officeDocument/2006/relationships/hyperlink" Target="https://www.youtube.com/watch?v=3zDLY6Ulh5U" TargetMode="External"/><Relationship Id="rId4" Type="http://schemas.openxmlformats.org/officeDocument/2006/relationships/hyperlink" Target="https://play.google.com/store/apps/details?id=com.recykal.busines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hyperlink" Target="https://www.rawpixel.com/image/926405/free-image-rawpixelcom" TargetMode="External"/><Relationship Id="rId18" Type="http://schemas.openxmlformats.org/officeDocument/2006/relationships/image" Target="../media/image37.png"/><Relationship Id="rId3" Type="http://schemas.openxmlformats.org/officeDocument/2006/relationships/image" Target="../media/image28.png"/><Relationship Id="rId7" Type="http://schemas.openxmlformats.org/officeDocument/2006/relationships/hyperlink" Target="https://freepngimg.com/png/72678-bin-waste-recycling-container-recycle-free-png-hq" TargetMode="External"/><Relationship Id="rId12" Type="http://schemas.openxmlformats.org/officeDocument/2006/relationships/image" Target="../media/image32.1"/><Relationship Id="rId17" Type="http://schemas.openxmlformats.org/officeDocument/2006/relationships/image" Target="../media/image36.png"/><Relationship Id="rId2" Type="http://schemas.openxmlformats.org/officeDocument/2006/relationships/notesSlide" Target="../notesSlides/notesSlide2.xml"/><Relationship Id="rId16" Type="http://schemas.openxmlformats.org/officeDocument/2006/relationships/image" Target="../media/image35.png"/><Relationship Id="rId20" Type="http://schemas.openxmlformats.org/officeDocument/2006/relationships/hyperlink" Target="https://pixabay.com/en/group-people-members-team-business-42917/" TargetMode="External"/><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hyperlink" Target="https://freepngimg.com/png/9566-b2b-transparent" TargetMode="External"/><Relationship Id="rId5" Type="http://schemas.openxmlformats.org/officeDocument/2006/relationships/hyperlink" Target="https://runescape.wiki/w/Crystal_fragment" TargetMode="External"/><Relationship Id="rId15" Type="http://schemas.openxmlformats.org/officeDocument/2006/relationships/image" Target="../media/image34.png"/><Relationship Id="rId10" Type="http://schemas.openxmlformats.org/officeDocument/2006/relationships/image" Target="../media/image31.png"/><Relationship Id="rId19" Type="http://schemas.microsoft.com/office/2007/relationships/hdphoto" Target="../media/hdphoto2.wdp"/><Relationship Id="rId4" Type="http://schemas.microsoft.com/office/2007/relationships/hdphoto" Target="../media/hdphoto1.wdp"/><Relationship Id="rId9" Type="http://schemas.openxmlformats.org/officeDocument/2006/relationships/hyperlink" Target="https://stream.syscoi.com/2021/06/29/journal-of-awareness-based-systems-change/" TargetMode="External"/><Relationship Id="rId1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45.jpeg"/></Relationships>
</file>

<file path=ppt/slides/_rels/slide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294640" y="619760"/>
            <a:ext cx="6776720" cy="2131169"/>
          </a:xfrm>
        </p:spPr>
        <p:txBody>
          <a:bodyPr/>
          <a:lstStyle/>
          <a:p>
            <a:r>
              <a:rPr lang="en-US" sz="3600" dirty="0"/>
              <a:t>Digital Strategic Business Initiative for </a:t>
            </a:r>
            <a:r>
              <a:rPr lang="en-US" sz="3600" dirty="0">
                <a:solidFill>
                  <a:schemeClr val="accent3">
                    <a:lumMod val="75000"/>
                  </a:schemeClr>
                </a:solidFill>
              </a:rPr>
              <a:t>RecykAL</a:t>
            </a:r>
          </a:p>
        </p:txBody>
      </p:sp>
      <p:sp>
        <p:nvSpPr>
          <p:cNvPr id="5" name="Text Placeholder 4">
            <a:extLst>
              <a:ext uri="{FF2B5EF4-FFF2-40B4-BE49-F238E27FC236}">
                <a16:creationId xmlns:a16="http://schemas.microsoft.com/office/drawing/2014/main" id="{CB0F2717-B047-8277-8907-20E624706DA9}"/>
              </a:ext>
            </a:extLst>
          </p:cNvPr>
          <p:cNvSpPr>
            <a:spLocks noGrp="1" noChangeArrowheads="1"/>
          </p:cNvSpPr>
          <p:nvPr>
            <p:ph type="body" sz="quarter" idx="12"/>
          </p:nvPr>
        </p:nvSpPr>
        <p:spPr bwMode="auto">
          <a:xfrm>
            <a:off x="294640" y="2797095"/>
            <a:ext cx="598424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Promote a </a:t>
            </a:r>
            <a:r>
              <a:rPr kumimoji="0" lang="en-US" altLang="en-US" sz="1600" b="1"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circular </a:t>
            </a:r>
            <a:r>
              <a:rPr lang="en-US" altLang="en-US" sz="1600" b="1" dirty="0">
                <a:latin typeface="Calibri" panose="020F0502020204030204" pitchFamily="34" charset="0"/>
                <a:ea typeface="Calibri" panose="020F0502020204030204" pitchFamily="34" charset="0"/>
                <a:cs typeface="Calibri" panose="020F0502020204030204" pitchFamily="34" charset="0"/>
              </a:rPr>
              <a:t>e</a:t>
            </a:r>
            <a:r>
              <a:rPr kumimoji="0" lang="en-US" altLang="en-US" sz="1600" b="1"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conomy by</a:t>
            </a:r>
            <a:r>
              <a:rPr lang="en-US" altLang="en-US" sz="1600" b="1" dirty="0">
                <a:latin typeface="Calibri" panose="020F0502020204030204" pitchFamily="34" charset="0"/>
                <a:ea typeface="Calibri" panose="020F0502020204030204" pitchFamily="34" charset="0"/>
                <a:cs typeface="Calibri" panose="020F0502020204030204" pitchFamily="34" charset="0"/>
              </a:rPr>
              <a:t> d</a:t>
            </a:r>
            <a:r>
              <a:rPr kumimoji="0" lang="en-US" altLang="en-US" sz="1600" b="1"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igitally </a:t>
            </a:r>
            <a:r>
              <a:rPr lang="en-US" altLang="en-US" sz="1600" b="1" dirty="0">
                <a:latin typeface="Calibri" panose="020F0502020204030204" pitchFamily="34" charset="0"/>
                <a:ea typeface="Calibri" panose="020F0502020204030204" pitchFamily="34" charset="0"/>
                <a:cs typeface="Calibri" panose="020F0502020204030204" pitchFamily="34" charset="0"/>
              </a:rPr>
              <a:t>tr</a:t>
            </a:r>
            <a:r>
              <a:rPr kumimoji="0" lang="en-US" altLang="en-US" sz="1600" b="1"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ansforming </a:t>
            </a:r>
            <a:r>
              <a:rPr lang="en-US" altLang="en-US" sz="1600" b="1" dirty="0">
                <a:latin typeface="Calibri" panose="020F0502020204030204" pitchFamily="34" charset="0"/>
                <a:ea typeface="Calibri" panose="020F0502020204030204" pitchFamily="34" charset="0"/>
                <a:cs typeface="Calibri" panose="020F0502020204030204" pitchFamily="34" charset="0"/>
              </a:rPr>
              <a:t>W</a:t>
            </a:r>
            <a:r>
              <a:rPr kumimoji="0" lang="en-US" altLang="en-US" sz="1600" b="1"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aste </a:t>
            </a:r>
            <a:r>
              <a:rPr kumimoji="0" lang="en-US" altLang="en-US" sz="160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Management - connec</a:t>
            </a:r>
            <a:r>
              <a:rPr lang="en-US" altLang="en-US" sz="1600" dirty="0">
                <a:latin typeface="Calibri" panose="020F0502020204030204" pitchFamily="34" charset="0"/>
                <a:ea typeface="Calibri" panose="020F0502020204030204" pitchFamily="34" charset="0"/>
                <a:cs typeface="Calibri" panose="020F0502020204030204" pitchFamily="34" charset="0"/>
              </a:rPr>
              <a:t>t</a:t>
            </a:r>
            <a:r>
              <a:rPr kumimoji="0" lang="en-US" altLang="en-US" sz="160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ing </a:t>
            </a:r>
            <a:r>
              <a:rPr lang="en-US" sz="1600" dirty="0"/>
              <a:t>waste generators, Eco-friendly Developers, and recyclers.</a:t>
            </a:r>
            <a:endParaRPr kumimoji="0" lang="en-US" altLang="en-US" sz="1600" i="0" u="none" strike="noStrike" cap="none" normalizeH="0" baseline="0" dirty="0">
              <a:ln>
                <a:noFill/>
              </a:ln>
              <a:effectLst/>
              <a:latin typeface="Arial" panose="020B0604020202020204" pitchFamily="34" charset="0"/>
            </a:endParaRPr>
          </a:p>
        </p:txBody>
      </p:sp>
      <p:sp>
        <p:nvSpPr>
          <p:cNvPr id="3" name="TextBox 2">
            <a:extLst>
              <a:ext uri="{FF2B5EF4-FFF2-40B4-BE49-F238E27FC236}">
                <a16:creationId xmlns:a16="http://schemas.microsoft.com/office/drawing/2014/main" id="{939A24C5-8FAE-1378-EE41-B446AA10C439}"/>
              </a:ext>
            </a:extLst>
          </p:cNvPr>
          <p:cNvSpPr txBox="1"/>
          <p:nvPr/>
        </p:nvSpPr>
        <p:spPr>
          <a:xfrm>
            <a:off x="294640" y="4776986"/>
            <a:ext cx="3291840" cy="923330"/>
          </a:xfrm>
          <a:prstGeom prst="rect">
            <a:avLst/>
          </a:prstGeom>
          <a:noFill/>
        </p:spPr>
        <p:txBody>
          <a:bodyPr wrap="square" rtlCol="0">
            <a:spAutoFit/>
          </a:bodyPr>
          <a:lstStyle/>
          <a:p>
            <a:r>
              <a:rPr lang="en-IN" dirty="0">
                <a:solidFill>
                  <a:schemeClr val="bg1"/>
                </a:solidFill>
              </a:rPr>
              <a:t>Submitted by </a:t>
            </a:r>
          </a:p>
          <a:p>
            <a:r>
              <a:rPr lang="en-IN" dirty="0">
                <a:solidFill>
                  <a:schemeClr val="bg1"/>
                </a:solidFill>
              </a:rPr>
              <a:t>ALARMELMANGAI KARTHIKEYAN</a:t>
            </a:r>
          </a:p>
          <a:p>
            <a:r>
              <a:rPr lang="en-IN" dirty="0">
                <a:solidFill>
                  <a:schemeClr val="bg1"/>
                </a:solidFill>
              </a:rPr>
              <a:t>GH1035926</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30EEA-DCA2-8299-BB94-D51146E9F2FF}"/>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D569D8CA-70CA-EF1A-39B5-5646BDD2A656}"/>
              </a:ext>
            </a:extLst>
          </p:cNvPr>
          <p:cNvSpPr>
            <a:spLocks noGrp="1"/>
          </p:cNvSpPr>
          <p:nvPr>
            <p:ph type="title"/>
          </p:nvPr>
        </p:nvSpPr>
        <p:spPr>
          <a:xfrm>
            <a:off x="461314" y="482857"/>
            <a:ext cx="8359957" cy="579245"/>
          </a:xfrm>
        </p:spPr>
        <p:txBody>
          <a:bodyPr/>
          <a:lstStyle/>
          <a:p>
            <a:r>
              <a:rPr lang="en-US" dirty="0"/>
              <a:t>Return on Investment</a:t>
            </a:r>
          </a:p>
        </p:txBody>
      </p:sp>
      <p:sp>
        <p:nvSpPr>
          <p:cNvPr id="40" name="Text Placeholder 39">
            <a:extLst>
              <a:ext uri="{FF2B5EF4-FFF2-40B4-BE49-F238E27FC236}">
                <a16:creationId xmlns:a16="http://schemas.microsoft.com/office/drawing/2014/main" id="{72C6D964-75B4-6834-1E98-E6AAE189EFD4}"/>
              </a:ext>
            </a:extLst>
          </p:cNvPr>
          <p:cNvSpPr>
            <a:spLocks noGrp="1"/>
          </p:cNvSpPr>
          <p:nvPr>
            <p:ph type="body" sz="quarter" idx="12"/>
          </p:nvPr>
        </p:nvSpPr>
        <p:spPr>
          <a:xfrm>
            <a:off x="121645" y="2445505"/>
            <a:ext cx="2116901" cy="945678"/>
          </a:xfrm>
        </p:spPr>
        <p:txBody>
          <a:bodyPr/>
          <a:lstStyle/>
          <a:p>
            <a:r>
              <a:rPr lang="en-ZA" dirty="0"/>
              <a:t>Subscription model </a:t>
            </a:r>
            <a:r>
              <a:rPr lang="en-ZA" dirty="0">
                <a:solidFill>
                  <a:schemeClr val="accent4"/>
                </a:solidFill>
              </a:rPr>
              <a:t>$1million/year</a:t>
            </a:r>
          </a:p>
        </p:txBody>
      </p:sp>
      <p:sp>
        <p:nvSpPr>
          <p:cNvPr id="42" name="Text Placeholder 41">
            <a:extLst>
              <a:ext uri="{FF2B5EF4-FFF2-40B4-BE49-F238E27FC236}">
                <a16:creationId xmlns:a16="http://schemas.microsoft.com/office/drawing/2014/main" id="{07A8BB4A-94B0-8991-7F6C-67CDF2673FEF}"/>
              </a:ext>
            </a:extLst>
          </p:cNvPr>
          <p:cNvSpPr>
            <a:spLocks noGrp="1"/>
          </p:cNvSpPr>
          <p:nvPr>
            <p:ph type="body" sz="quarter" idx="14"/>
          </p:nvPr>
        </p:nvSpPr>
        <p:spPr>
          <a:xfrm>
            <a:off x="2646794" y="2483448"/>
            <a:ext cx="2692241" cy="801855"/>
          </a:xfrm>
        </p:spPr>
        <p:txBody>
          <a:bodyPr/>
          <a:lstStyle/>
          <a:p>
            <a:r>
              <a:rPr lang="en-ZA" dirty="0"/>
              <a:t>Transaction Commission         </a:t>
            </a:r>
            <a:r>
              <a:rPr lang="en-ZA" dirty="0">
                <a:solidFill>
                  <a:schemeClr val="accent4"/>
                </a:solidFill>
              </a:rPr>
              <a:t>$1.5 million/year</a:t>
            </a:r>
            <a:r>
              <a:rPr lang="en-ZA" dirty="0"/>
              <a:t>​</a:t>
            </a:r>
          </a:p>
        </p:txBody>
      </p:sp>
      <p:sp>
        <p:nvSpPr>
          <p:cNvPr id="44" name="Text Placeholder 43">
            <a:extLst>
              <a:ext uri="{FF2B5EF4-FFF2-40B4-BE49-F238E27FC236}">
                <a16:creationId xmlns:a16="http://schemas.microsoft.com/office/drawing/2014/main" id="{DE9E0002-C069-BDD4-FDD8-A5D0AE33CB83}"/>
              </a:ext>
            </a:extLst>
          </p:cNvPr>
          <p:cNvSpPr>
            <a:spLocks noGrp="1"/>
          </p:cNvSpPr>
          <p:nvPr>
            <p:ph type="body" sz="quarter" idx="16"/>
          </p:nvPr>
        </p:nvSpPr>
        <p:spPr>
          <a:xfrm>
            <a:off x="6019388" y="2637560"/>
            <a:ext cx="2692240" cy="647743"/>
          </a:xfrm>
        </p:spPr>
        <p:txBody>
          <a:bodyPr/>
          <a:lstStyle/>
          <a:p>
            <a:r>
              <a:rPr lang="en-ZA" dirty="0"/>
              <a:t>Advertisement Fees</a:t>
            </a:r>
          </a:p>
          <a:p>
            <a:r>
              <a:rPr lang="en-ZA" dirty="0">
                <a:solidFill>
                  <a:schemeClr val="accent4"/>
                </a:solidFill>
              </a:rPr>
              <a:t>$750000​/ Year</a:t>
            </a:r>
          </a:p>
        </p:txBody>
      </p:sp>
      <p:cxnSp>
        <p:nvCxnSpPr>
          <p:cNvPr id="12" name="Straight Connector 11">
            <a:extLst>
              <a:ext uri="{FF2B5EF4-FFF2-40B4-BE49-F238E27FC236}">
                <a16:creationId xmlns:a16="http://schemas.microsoft.com/office/drawing/2014/main" id="{4D8899CE-D2EB-2A10-964B-B7F4D5D6A1D5}"/>
              </a:ext>
              <a:ext uri="{C183D7F6-B498-43B3-948B-1728B52AA6E4}">
                <adec:decorative xmlns:adec="http://schemas.microsoft.com/office/drawing/2017/decorative" val="1"/>
              </a:ext>
            </a:extLst>
          </p:cNvPr>
          <p:cNvCxnSpPr>
            <a:cxnSpLocks/>
          </p:cNvCxnSpPr>
          <p:nvPr/>
        </p:nvCxnSpPr>
        <p:spPr>
          <a:xfrm>
            <a:off x="1276175" y="1906992"/>
            <a:ext cx="8940904" cy="7253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F28C361-D540-4C8E-F461-22FC7D3E71BC}"/>
              </a:ext>
              <a:ext uri="{C183D7F6-B498-43B3-948B-1728B52AA6E4}">
                <adec:decorative xmlns:adec="http://schemas.microsoft.com/office/drawing/2017/decorative" val="1"/>
              </a:ext>
            </a:extLst>
          </p:cNvPr>
          <p:cNvSpPr/>
          <p:nvPr/>
        </p:nvSpPr>
        <p:spPr>
          <a:xfrm>
            <a:off x="288049" y="141973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307B36E8-4BDF-6366-3873-DDFCDDCA303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314" y="1602236"/>
            <a:ext cx="599148" cy="599148"/>
          </a:xfrm>
          <a:prstGeom prst="rect">
            <a:avLst/>
          </a:prstGeom>
        </p:spPr>
      </p:pic>
      <p:sp>
        <p:nvSpPr>
          <p:cNvPr id="15" name="Oval 14">
            <a:extLst>
              <a:ext uri="{FF2B5EF4-FFF2-40B4-BE49-F238E27FC236}">
                <a16:creationId xmlns:a16="http://schemas.microsoft.com/office/drawing/2014/main" id="{BA722869-D694-53D3-E622-3AB6D8DF9138}"/>
              </a:ext>
              <a:ext uri="{C183D7F6-B498-43B3-948B-1728B52AA6E4}">
                <adec:decorative xmlns:adec="http://schemas.microsoft.com/office/drawing/2017/decorative" val="1"/>
              </a:ext>
            </a:extLst>
          </p:cNvPr>
          <p:cNvSpPr/>
          <p:nvPr/>
        </p:nvSpPr>
        <p:spPr>
          <a:xfrm>
            <a:off x="3288008" y="144538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a:extLst>
              <a:ext uri="{FF2B5EF4-FFF2-40B4-BE49-F238E27FC236}">
                <a16:creationId xmlns:a16="http://schemas.microsoft.com/office/drawing/2014/main" id="{D7561FE4-010E-CB14-DBA1-F95091C3F30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61273" y="1628576"/>
            <a:ext cx="599148" cy="599148"/>
          </a:xfrm>
          <a:prstGeom prst="rect">
            <a:avLst/>
          </a:prstGeom>
        </p:spPr>
      </p:pic>
      <p:sp>
        <p:nvSpPr>
          <p:cNvPr id="17" name="Oval 16">
            <a:extLst>
              <a:ext uri="{FF2B5EF4-FFF2-40B4-BE49-F238E27FC236}">
                <a16:creationId xmlns:a16="http://schemas.microsoft.com/office/drawing/2014/main" id="{EFBCF893-5B54-FEC7-C00E-F5DC4F0AFFF1}"/>
              </a:ext>
              <a:ext uri="{C183D7F6-B498-43B3-948B-1728B52AA6E4}">
                <adec:decorative xmlns:adec="http://schemas.microsoft.com/office/drawing/2017/decorative" val="1"/>
              </a:ext>
            </a:extLst>
          </p:cNvPr>
          <p:cNvSpPr/>
          <p:nvPr/>
        </p:nvSpPr>
        <p:spPr>
          <a:xfrm>
            <a:off x="6510125" y="1491577"/>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a:extLst>
              <a:ext uri="{FF2B5EF4-FFF2-40B4-BE49-F238E27FC236}">
                <a16:creationId xmlns:a16="http://schemas.microsoft.com/office/drawing/2014/main" id="{E3FB06F7-49A6-9E43-3773-56AD6D40DD1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83390" y="1603686"/>
            <a:ext cx="599148" cy="599148"/>
          </a:xfrm>
          <a:prstGeom prst="rect">
            <a:avLst/>
          </a:prstGeom>
        </p:spPr>
      </p:pic>
      <p:sp>
        <p:nvSpPr>
          <p:cNvPr id="6" name="Oval 5">
            <a:extLst>
              <a:ext uri="{FF2B5EF4-FFF2-40B4-BE49-F238E27FC236}">
                <a16:creationId xmlns:a16="http://schemas.microsoft.com/office/drawing/2014/main" id="{E1CA56F4-442B-B9DF-C62A-2CF41937D2C9}"/>
              </a:ext>
              <a:ext uri="{C183D7F6-B498-43B3-948B-1728B52AA6E4}">
                <adec:decorative xmlns:adec="http://schemas.microsoft.com/office/drawing/2017/decorative" val="1"/>
              </a:ext>
            </a:extLst>
          </p:cNvPr>
          <p:cNvSpPr/>
          <p:nvPr/>
        </p:nvSpPr>
        <p:spPr>
          <a:xfrm>
            <a:off x="10179200" y="1499827"/>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93" descr="stack of papers icon">
            <a:extLst>
              <a:ext uri="{FF2B5EF4-FFF2-40B4-BE49-F238E27FC236}">
                <a16:creationId xmlns:a16="http://schemas.microsoft.com/office/drawing/2014/main" id="{1303233C-3EB3-ED82-1710-65F2746CAD10}"/>
              </a:ext>
            </a:extLst>
          </p:cNvPr>
          <p:cNvPicPr>
            <a:picLocks noChangeAspect="1"/>
          </p:cNvPicPr>
          <p:nvPr/>
        </p:nvPicPr>
        <p:blipFill>
          <a:blip r:embed="rId8"/>
          <a:srcRect/>
          <a:stretch>
            <a:fillRect/>
          </a:stretch>
        </p:blipFill>
        <p:spPr>
          <a:xfrm>
            <a:off x="10336713" y="1643668"/>
            <a:ext cx="603504" cy="603504"/>
          </a:xfrm>
          <a:prstGeom prst="rect">
            <a:avLst/>
          </a:prstGeom>
          <a:effectLst/>
        </p:spPr>
      </p:pic>
      <p:sp>
        <p:nvSpPr>
          <p:cNvPr id="19" name="TextBox 18">
            <a:extLst>
              <a:ext uri="{FF2B5EF4-FFF2-40B4-BE49-F238E27FC236}">
                <a16:creationId xmlns:a16="http://schemas.microsoft.com/office/drawing/2014/main" id="{6D1E0D69-B17A-959B-3A8E-071B22007743}"/>
              </a:ext>
            </a:extLst>
          </p:cNvPr>
          <p:cNvSpPr txBox="1"/>
          <p:nvPr/>
        </p:nvSpPr>
        <p:spPr>
          <a:xfrm>
            <a:off x="9388764" y="2472773"/>
            <a:ext cx="2345507" cy="812530"/>
          </a:xfrm>
          <a:prstGeom prst="rect">
            <a:avLst/>
          </a:prstGeom>
          <a:noFill/>
        </p:spPr>
        <p:txBody>
          <a:bodyPr wrap="square">
            <a:spAutoFit/>
          </a:bodyPr>
          <a:lstStyle/>
          <a:p>
            <a:pPr algn="ctr">
              <a:lnSpc>
                <a:spcPct val="90000"/>
              </a:lnSpc>
              <a:spcBef>
                <a:spcPts val="1000"/>
              </a:spcBef>
            </a:pPr>
            <a:r>
              <a:rPr lang="en-ZA" sz="1600" spc="200" dirty="0">
                <a:solidFill>
                  <a:schemeClr val="accent6"/>
                </a:solidFill>
                <a:latin typeface="+mj-lt"/>
              </a:rPr>
              <a:t>Educational  content fees - AR</a:t>
            </a:r>
          </a:p>
          <a:p>
            <a:r>
              <a:rPr lang="en-ZA" dirty="0">
                <a:solidFill>
                  <a:schemeClr val="accent4"/>
                </a:solidFill>
              </a:rPr>
              <a:t>     </a:t>
            </a:r>
            <a:r>
              <a:rPr lang="en-ZA" b="1" dirty="0">
                <a:solidFill>
                  <a:schemeClr val="accent4"/>
                </a:solidFill>
              </a:rPr>
              <a:t>$</a:t>
            </a:r>
            <a:r>
              <a:rPr lang="en-ZA" sz="1600" spc="200" dirty="0">
                <a:solidFill>
                  <a:schemeClr val="accent4"/>
                </a:solidFill>
                <a:latin typeface="+mj-lt"/>
              </a:rPr>
              <a:t>250,000/Year</a:t>
            </a:r>
          </a:p>
        </p:txBody>
      </p:sp>
      <p:sp>
        <p:nvSpPr>
          <p:cNvPr id="20" name="TextBox 19">
            <a:extLst>
              <a:ext uri="{FF2B5EF4-FFF2-40B4-BE49-F238E27FC236}">
                <a16:creationId xmlns:a16="http://schemas.microsoft.com/office/drawing/2014/main" id="{1FBAFF1B-2704-9E09-A558-E53DCF0F4825}"/>
              </a:ext>
            </a:extLst>
          </p:cNvPr>
          <p:cNvSpPr txBox="1"/>
          <p:nvPr/>
        </p:nvSpPr>
        <p:spPr>
          <a:xfrm>
            <a:off x="673118" y="3704895"/>
            <a:ext cx="9888399" cy="646331"/>
          </a:xfrm>
          <a:prstGeom prst="rect">
            <a:avLst/>
          </a:prstGeom>
          <a:noFill/>
        </p:spPr>
        <p:txBody>
          <a:bodyPr wrap="square" rtlCol="0">
            <a:spAutoFit/>
          </a:bodyPr>
          <a:lstStyle/>
          <a:p>
            <a:r>
              <a:rPr lang="en-IN" b="1" dirty="0">
                <a:solidFill>
                  <a:srgbClr val="0BE1FF"/>
                </a:solidFill>
              </a:rPr>
              <a:t>Break- even Point:  </a:t>
            </a:r>
            <a:r>
              <a:rPr lang="en-IN" dirty="0">
                <a:solidFill>
                  <a:schemeClr val="bg1">
                    <a:lumMod val="95000"/>
                  </a:schemeClr>
                </a:solidFill>
              </a:rPr>
              <a:t>Projected Annual revenue </a:t>
            </a:r>
            <a:r>
              <a:rPr lang="en-IN" dirty="0">
                <a:solidFill>
                  <a:schemeClr val="accent3"/>
                </a:solidFill>
              </a:rPr>
              <a:t>3.5 million </a:t>
            </a:r>
          </a:p>
          <a:p>
            <a:r>
              <a:rPr lang="en-IN" dirty="0">
                <a:solidFill>
                  <a:schemeClr val="bg1">
                    <a:lumMod val="95000"/>
                  </a:schemeClr>
                </a:solidFill>
              </a:rPr>
              <a:t>The investment will break even in approximately </a:t>
            </a:r>
            <a:r>
              <a:rPr lang="en-IN" dirty="0">
                <a:solidFill>
                  <a:schemeClr val="accent3"/>
                </a:solidFill>
              </a:rPr>
              <a:t>8- 10 months  </a:t>
            </a:r>
            <a:r>
              <a:rPr lang="en-IN" dirty="0">
                <a:solidFill>
                  <a:schemeClr val="bg1">
                    <a:lumMod val="95000"/>
                  </a:schemeClr>
                </a:solidFill>
              </a:rPr>
              <a:t>after implementation.</a:t>
            </a:r>
          </a:p>
        </p:txBody>
      </p:sp>
      <p:sp>
        <p:nvSpPr>
          <p:cNvPr id="21" name="TextBox 20">
            <a:extLst>
              <a:ext uri="{FF2B5EF4-FFF2-40B4-BE49-F238E27FC236}">
                <a16:creationId xmlns:a16="http://schemas.microsoft.com/office/drawing/2014/main" id="{A031E45E-1750-747A-E2B4-E9CDC64ABF0E}"/>
              </a:ext>
            </a:extLst>
          </p:cNvPr>
          <p:cNvSpPr txBox="1"/>
          <p:nvPr/>
        </p:nvSpPr>
        <p:spPr>
          <a:xfrm>
            <a:off x="760888" y="4449065"/>
            <a:ext cx="8390495" cy="646331"/>
          </a:xfrm>
          <a:prstGeom prst="rect">
            <a:avLst/>
          </a:prstGeom>
          <a:noFill/>
        </p:spPr>
        <p:txBody>
          <a:bodyPr wrap="square" rtlCol="0">
            <a:spAutoFit/>
          </a:bodyPr>
          <a:lstStyle/>
          <a:p>
            <a:r>
              <a:rPr lang="en-IN" dirty="0">
                <a:solidFill>
                  <a:schemeClr val="bg1">
                    <a:lumMod val="95000"/>
                  </a:schemeClr>
                </a:solidFill>
              </a:rPr>
              <a:t>By </a:t>
            </a:r>
            <a:r>
              <a:rPr lang="en-IN" dirty="0">
                <a:solidFill>
                  <a:schemeClr val="accent6"/>
                </a:solidFill>
              </a:rPr>
              <a:t>3 years</a:t>
            </a:r>
            <a:r>
              <a:rPr lang="en-IN" dirty="0">
                <a:solidFill>
                  <a:schemeClr val="bg1">
                    <a:lumMod val="95000"/>
                  </a:schemeClr>
                </a:solidFill>
              </a:rPr>
              <a:t>, projected revenue could reach </a:t>
            </a:r>
            <a:r>
              <a:rPr lang="en-IN" dirty="0">
                <a:solidFill>
                  <a:schemeClr val="accent6"/>
                </a:solidFill>
              </a:rPr>
              <a:t>$10-15 million/year</a:t>
            </a:r>
            <a:r>
              <a:rPr lang="en-IN" dirty="0">
                <a:solidFill>
                  <a:schemeClr val="bg1">
                    <a:lumMod val="95000"/>
                  </a:schemeClr>
                </a:solidFill>
              </a:rPr>
              <a:t>, driven by scaling user base, additional partnerships and increased adoption.</a:t>
            </a:r>
          </a:p>
        </p:txBody>
      </p:sp>
    </p:spTree>
    <p:extLst>
      <p:ext uri="{BB962C8B-B14F-4D97-AF65-F5344CB8AC3E}">
        <p14:creationId xmlns:p14="http://schemas.microsoft.com/office/powerpoint/2010/main" val="329872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63D19-7397-294E-FA81-041540561C9E}"/>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8C694CCB-27E2-65E7-B10C-D58033DCC3B4}"/>
              </a:ext>
            </a:extLst>
          </p:cNvPr>
          <p:cNvSpPr>
            <a:spLocks noGrp="1"/>
          </p:cNvSpPr>
          <p:nvPr>
            <p:ph type="title"/>
          </p:nvPr>
        </p:nvSpPr>
        <p:spPr>
          <a:xfrm>
            <a:off x="965510" y="760406"/>
            <a:ext cx="10037769" cy="579245"/>
          </a:xfrm>
        </p:spPr>
        <p:txBody>
          <a:bodyPr/>
          <a:lstStyle/>
          <a:p>
            <a:r>
              <a:rPr lang="en-US" dirty="0"/>
              <a:t>Measurement of Success in Recykal</a:t>
            </a:r>
            <a:br>
              <a:rPr lang="en-US" dirty="0"/>
            </a:br>
            <a:endParaRPr lang="en-US" dirty="0"/>
          </a:p>
        </p:txBody>
      </p:sp>
      <p:graphicFrame>
        <p:nvGraphicFramePr>
          <p:cNvPr id="7" name="Chart 6">
            <a:extLst>
              <a:ext uri="{FF2B5EF4-FFF2-40B4-BE49-F238E27FC236}">
                <a16:creationId xmlns:a16="http://schemas.microsoft.com/office/drawing/2014/main" id="{121113FF-74A0-81F6-D992-06CDBFF53D88}"/>
              </a:ext>
            </a:extLst>
          </p:cNvPr>
          <p:cNvGraphicFramePr/>
          <p:nvPr>
            <p:extLst>
              <p:ext uri="{D42A27DB-BD31-4B8C-83A1-F6EECF244321}">
                <p14:modId xmlns:p14="http://schemas.microsoft.com/office/powerpoint/2010/main" val="878781833"/>
              </p:ext>
            </p:extLst>
          </p:nvPr>
        </p:nvGraphicFramePr>
        <p:xfrm>
          <a:off x="2001520" y="1463039"/>
          <a:ext cx="7782560" cy="47768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46729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B5236-7B93-1AF5-29C9-DBC20575D7CC}"/>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D7CCF9BC-1108-097B-EAFC-DFFFBB3DB014}"/>
              </a:ext>
            </a:extLst>
          </p:cNvPr>
          <p:cNvSpPr>
            <a:spLocks noGrp="1"/>
          </p:cNvSpPr>
          <p:nvPr>
            <p:ph type="title"/>
          </p:nvPr>
        </p:nvSpPr>
        <p:spPr>
          <a:xfrm>
            <a:off x="965511" y="760406"/>
            <a:ext cx="7855760" cy="579245"/>
          </a:xfrm>
        </p:spPr>
        <p:txBody>
          <a:bodyPr/>
          <a:lstStyle/>
          <a:p>
            <a:r>
              <a:rPr lang="en-US" dirty="0"/>
              <a:t>Reference</a:t>
            </a:r>
            <a:br>
              <a:rPr lang="en-US" dirty="0"/>
            </a:br>
            <a:endParaRPr lang="en-US" dirty="0"/>
          </a:p>
        </p:txBody>
      </p:sp>
      <p:sp>
        <p:nvSpPr>
          <p:cNvPr id="6" name="TextBox 5">
            <a:extLst>
              <a:ext uri="{FF2B5EF4-FFF2-40B4-BE49-F238E27FC236}">
                <a16:creationId xmlns:a16="http://schemas.microsoft.com/office/drawing/2014/main" id="{6F9A131A-04CB-6BAC-7244-1923DC983041}"/>
              </a:ext>
            </a:extLst>
          </p:cNvPr>
          <p:cNvSpPr txBox="1"/>
          <p:nvPr/>
        </p:nvSpPr>
        <p:spPr>
          <a:xfrm>
            <a:off x="965512" y="1174526"/>
            <a:ext cx="9828180" cy="4093428"/>
          </a:xfrm>
          <a:prstGeom prst="rect">
            <a:avLst/>
          </a:prstGeom>
          <a:noFill/>
        </p:spPr>
        <p:txBody>
          <a:bodyPr wrap="square" rtlCol="0">
            <a:spAutoFit/>
          </a:bodyPr>
          <a:lstStyle/>
          <a:p>
            <a:pPr marL="108000" indent="-108000">
              <a:spcBef>
                <a:spcPts val="600"/>
              </a:spcBef>
              <a:spcAft>
                <a:spcPts val="600"/>
              </a:spcAft>
              <a:buFont typeface="Arial" panose="020B0604020202020204" pitchFamily="34" charset="0"/>
              <a:buChar char="•"/>
            </a:pPr>
            <a:r>
              <a:rPr lang="en-US" sz="2000" dirty="0">
                <a:solidFill>
                  <a:schemeClr val="bg1"/>
                </a:solidFill>
              </a:rPr>
              <a:t>Recykal. (n.d.). Sustainability. Recykal. Available at: </a:t>
            </a:r>
            <a:r>
              <a:rPr lang="en-US" sz="2000" dirty="0">
                <a:solidFill>
                  <a:schemeClr val="bg1"/>
                </a:solidFill>
                <a:hlinkClick r:id="rId3"/>
              </a:rPr>
              <a:t>https://recykal.com/sustainability</a:t>
            </a:r>
            <a:r>
              <a:rPr lang="en-US" sz="2000" dirty="0">
                <a:solidFill>
                  <a:schemeClr val="bg1"/>
                </a:solidFill>
              </a:rPr>
              <a:t>  (Accessed: 9 January 2025).</a:t>
            </a:r>
          </a:p>
          <a:p>
            <a:pPr marL="108000" indent="-108000">
              <a:spcBef>
                <a:spcPts val="600"/>
              </a:spcBef>
              <a:spcAft>
                <a:spcPts val="600"/>
              </a:spcAft>
              <a:buFont typeface="Arial" panose="020B0604020202020204" pitchFamily="34" charset="0"/>
              <a:buChar char="•"/>
            </a:pPr>
            <a:r>
              <a:rPr lang="en-US" sz="2000" dirty="0">
                <a:solidFill>
                  <a:schemeClr val="bg1"/>
                </a:solidFill>
              </a:rPr>
              <a:t>Recykal Business App 2025, Google Play Store, viewed 9 January 2025, </a:t>
            </a:r>
            <a:r>
              <a:rPr lang="en-US" sz="2000" dirty="0">
                <a:solidFill>
                  <a:schemeClr val="bg1"/>
                </a:solidFill>
                <a:hlinkClick r:id="rId4"/>
              </a:rPr>
              <a:t>https://play.google.com/store/apps/details?id=com.recykal.business</a:t>
            </a:r>
            <a:r>
              <a:rPr lang="en-US" sz="2000" dirty="0">
                <a:solidFill>
                  <a:schemeClr val="bg1"/>
                </a:solidFill>
              </a:rPr>
              <a:t>.</a:t>
            </a:r>
          </a:p>
          <a:p>
            <a:pPr marL="108000" indent="-108000">
              <a:spcBef>
                <a:spcPts val="600"/>
              </a:spcBef>
              <a:spcAft>
                <a:spcPts val="600"/>
              </a:spcAft>
              <a:buFont typeface="Arial" panose="020B0604020202020204" pitchFamily="34" charset="0"/>
              <a:buChar char="•"/>
            </a:pPr>
            <a:r>
              <a:rPr lang="en-US" sz="2000" dirty="0" err="1">
                <a:solidFill>
                  <a:schemeClr val="bg1"/>
                </a:solidFill>
              </a:rPr>
              <a:t>Ionology</a:t>
            </a:r>
            <a:r>
              <a:rPr lang="en-US" sz="2000" dirty="0">
                <a:solidFill>
                  <a:schemeClr val="bg1"/>
                </a:solidFill>
              </a:rPr>
              <a:t> (2019) </a:t>
            </a:r>
            <a:r>
              <a:rPr lang="en-US" sz="2000" i="1" dirty="0">
                <a:solidFill>
                  <a:schemeClr val="bg1"/>
                </a:solidFill>
              </a:rPr>
              <a:t>Digital Transformation Strategy</a:t>
            </a:r>
            <a:r>
              <a:rPr lang="en-US" sz="2000" dirty="0">
                <a:solidFill>
                  <a:schemeClr val="bg1"/>
                </a:solidFill>
              </a:rPr>
              <a:t>. Available at:  </a:t>
            </a:r>
            <a:r>
              <a:rPr lang="en-US" sz="2000" dirty="0">
                <a:solidFill>
                  <a:schemeClr val="bg1"/>
                </a:solidFill>
                <a:hlinkClick r:id="rId5">
                  <a:extLst>
                    <a:ext uri="{A12FA001-AC4F-418D-AE19-62706E023703}">
                      <ahyp:hlinkClr xmlns:ahyp="http://schemas.microsoft.com/office/drawing/2018/hyperlinkcolor" val="tx"/>
                    </a:ext>
                  </a:extLst>
                </a:hlinkClick>
              </a:rPr>
              <a:t>https://www.youtube.com/watch?v=3zDLY6Ulh5U</a:t>
            </a:r>
            <a:r>
              <a:rPr lang="en-US" sz="2000" dirty="0">
                <a:solidFill>
                  <a:schemeClr val="bg1"/>
                </a:solidFill>
              </a:rPr>
              <a:t>  (Accessed: 09 January 2025).</a:t>
            </a:r>
          </a:p>
          <a:p>
            <a:pPr marL="108000" indent="-108000">
              <a:spcBef>
                <a:spcPts val="600"/>
              </a:spcBef>
              <a:spcAft>
                <a:spcPts val="600"/>
              </a:spcAft>
              <a:buFont typeface="Arial" panose="020B0604020202020204" pitchFamily="34" charset="0"/>
              <a:buChar char="•"/>
            </a:pPr>
            <a:r>
              <a:rPr lang="en-IN" sz="2000" dirty="0">
                <a:solidFill>
                  <a:schemeClr val="bg1"/>
                </a:solidFill>
              </a:rPr>
              <a:t>Fang, B., Yu, J., Chen, Z. et al. (2023) ‘Artificial intelligence for waste management in smart cities: a review’, </a:t>
            </a:r>
            <a:r>
              <a:rPr lang="en-IN" sz="2000" i="1" dirty="0">
                <a:solidFill>
                  <a:schemeClr val="bg1"/>
                </a:solidFill>
              </a:rPr>
              <a:t>Environmental Chemistry Letters</a:t>
            </a:r>
            <a:r>
              <a:rPr lang="en-IN" sz="2000" dirty="0">
                <a:solidFill>
                  <a:schemeClr val="bg1"/>
                </a:solidFill>
              </a:rPr>
              <a:t>, 21, pp. 1959–1989. </a:t>
            </a:r>
            <a:r>
              <a:rPr lang="en-IN" sz="2000" dirty="0">
                <a:solidFill>
                  <a:schemeClr val="bg1"/>
                </a:solidFill>
                <a:hlinkClick r:id="rId6">
                  <a:extLst>
                    <a:ext uri="{A12FA001-AC4F-418D-AE19-62706E023703}">
                      <ahyp:hlinkClr xmlns:ahyp="http://schemas.microsoft.com/office/drawing/2018/hyperlinkcolor" val="tx"/>
                    </a:ext>
                  </a:extLst>
                </a:hlinkClick>
              </a:rPr>
              <a:t>https://doi.org/10.1007/s10311-023-01604-3</a:t>
            </a:r>
            <a:endParaRPr lang="en-US" sz="2000" dirty="0">
              <a:solidFill>
                <a:schemeClr val="bg1"/>
              </a:solidFill>
            </a:endParaRPr>
          </a:p>
          <a:p>
            <a:pPr marL="108000" indent="-108000">
              <a:spcBef>
                <a:spcPts val="600"/>
              </a:spcBef>
              <a:spcAft>
                <a:spcPts val="600"/>
              </a:spcAft>
              <a:buFont typeface="Arial" panose="020B0604020202020204" pitchFamily="34" charset="0"/>
              <a:buChar char="•"/>
            </a:pPr>
            <a:r>
              <a:rPr lang="en-IN" sz="2000" dirty="0">
                <a:solidFill>
                  <a:schemeClr val="bg1"/>
                </a:solidFill>
              </a:rPr>
              <a:t>Sharma, S.K., Bhushan, B., </a:t>
            </a:r>
            <a:r>
              <a:rPr lang="en-IN" sz="2000" dirty="0" err="1">
                <a:solidFill>
                  <a:schemeClr val="bg1"/>
                </a:solidFill>
              </a:rPr>
              <a:t>Khamparia</a:t>
            </a:r>
            <a:r>
              <a:rPr lang="en-IN" sz="2000" dirty="0">
                <a:solidFill>
                  <a:schemeClr val="bg1"/>
                </a:solidFill>
              </a:rPr>
              <a:t>, A., </a:t>
            </a:r>
            <a:r>
              <a:rPr lang="en-IN" sz="2000" dirty="0" err="1">
                <a:solidFill>
                  <a:schemeClr val="bg1"/>
                </a:solidFill>
              </a:rPr>
              <a:t>Astya</a:t>
            </a:r>
            <a:r>
              <a:rPr lang="en-IN" sz="2000" dirty="0">
                <a:solidFill>
                  <a:schemeClr val="bg1"/>
                </a:solidFill>
              </a:rPr>
              <a:t>, P.N. and Debnath, N.C. (eds.) (2021) </a:t>
            </a:r>
            <a:r>
              <a:rPr lang="en-IN" sz="2000" i="1" dirty="0">
                <a:solidFill>
                  <a:schemeClr val="bg1"/>
                </a:solidFill>
              </a:rPr>
              <a:t>Blockchain Technology for Data Privacy Management</a:t>
            </a:r>
            <a:r>
              <a:rPr lang="en-IN" sz="2000" dirty="0">
                <a:solidFill>
                  <a:schemeClr val="bg1"/>
                </a:solidFill>
              </a:rPr>
              <a:t>. CRC Press.</a:t>
            </a:r>
            <a:endParaRPr lang="en-US" sz="2000" dirty="0">
              <a:solidFill>
                <a:schemeClr val="bg1"/>
              </a:solidFill>
            </a:endParaRPr>
          </a:p>
        </p:txBody>
      </p:sp>
    </p:spTree>
    <p:extLst>
      <p:ext uri="{BB962C8B-B14F-4D97-AF65-F5344CB8AC3E}">
        <p14:creationId xmlns:p14="http://schemas.microsoft.com/office/powerpoint/2010/main" val="4158956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753280" y="764894"/>
            <a:ext cx="4579970" cy="538038"/>
          </a:xfrm>
        </p:spPr>
        <p:txBody>
          <a:bodyPr/>
          <a:lstStyle/>
          <a:p>
            <a:r>
              <a:rPr lang="en-US" dirty="0"/>
              <a:t>Introduction</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862404" y="1229833"/>
            <a:ext cx="5548555" cy="4955628"/>
          </a:xfrm>
        </p:spPr>
        <p:txBody>
          <a:bodyPr/>
          <a:lstStyle/>
          <a:p>
            <a:r>
              <a:rPr lang="en-US" sz="1800" dirty="0"/>
              <a:t>About Recykal Tech Private Limited.,</a:t>
            </a:r>
          </a:p>
          <a:p>
            <a:pPr marL="285750" indent="-285750">
              <a:buFont typeface="Arial" panose="020B0604020202020204" pitchFamily="34" charset="0"/>
              <a:buChar char="•"/>
            </a:pPr>
            <a:r>
              <a:rPr lang="en-US" sz="1800" dirty="0"/>
              <a:t>Founder: Abhay Deshpande in 2016</a:t>
            </a:r>
          </a:p>
          <a:p>
            <a:pPr marL="285750" indent="-285750">
              <a:buFont typeface="Arial" panose="020B0604020202020204" pitchFamily="34" charset="0"/>
              <a:buChar char="•"/>
            </a:pPr>
            <a:r>
              <a:rPr lang="en-US" sz="1800" dirty="0"/>
              <a:t>Vision: To build a self-sustaining circular Economy in India.</a:t>
            </a:r>
          </a:p>
          <a:p>
            <a:pPr marL="285750" indent="-285750">
              <a:buFont typeface="Arial" panose="020B0604020202020204" pitchFamily="34" charset="0"/>
              <a:buChar char="•"/>
            </a:pPr>
            <a:r>
              <a:rPr lang="en-US" sz="1800" dirty="0"/>
              <a:t>Mission: Diverse at least 10% waste from the landfills and channel it to recycling and reuse.</a:t>
            </a:r>
          </a:p>
          <a:p>
            <a:r>
              <a:rPr lang="en-US" sz="1800" dirty="0"/>
              <a:t>Recykal App Statistics: </a:t>
            </a:r>
          </a:p>
          <a:p>
            <a:pPr marL="285750" indent="-285750">
              <a:buFont typeface="Arial" panose="020B0604020202020204" pitchFamily="34" charset="0"/>
              <a:buChar char="•"/>
            </a:pPr>
            <a:r>
              <a:rPr lang="en-US" sz="1800" dirty="0"/>
              <a:t>Market Sellers -10000 users</a:t>
            </a:r>
          </a:p>
          <a:p>
            <a:pPr marL="285750" indent="-285750">
              <a:buFont typeface="Arial" panose="020B0604020202020204" pitchFamily="34" charset="0"/>
              <a:buChar char="•"/>
            </a:pPr>
            <a:r>
              <a:rPr lang="en-US" sz="1800" dirty="0"/>
              <a:t>Buyer app – 1000 users</a:t>
            </a:r>
          </a:p>
          <a:p>
            <a:pPr marL="285750" indent="-285750">
              <a:buFont typeface="Arial" panose="020B0604020202020204" pitchFamily="34" charset="0"/>
              <a:buChar char="•"/>
            </a:pPr>
            <a:r>
              <a:rPr lang="en-US" sz="1800" dirty="0"/>
              <a:t>Recykal DRS – 500 users</a:t>
            </a:r>
          </a:p>
          <a:p>
            <a:pPr marL="285750" indent="-285750">
              <a:buFont typeface="Arial" panose="020B0604020202020204" pitchFamily="34" charset="0"/>
              <a:buChar char="•"/>
            </a:pPr>
            <a:r>
              <a:rPr lang="en-US" sz="1800" dirty="0"/>
              <a:t>Rethink + -1000 users</a:t>
            </a:r>
          </a:p>
          <a:p>
            <a:pPr marL="285750" indent="-285750">
              <a:buFont typeface="Arial" panose="020B0604020202020204" pitchFamily="34" charset="0"/>
              <a:buChar char="•"/>
            </a:pPr>
            <a:r>
              <a:rPr lang="en-US" sz="1800" dirty="0"/>
              <a:t>Recykal –Sathi -1000 users pickup app</a:t>
            </a:r>
          </a:p>
          <a:p>
            <a:endParaRPr lang="en-US" dirty="0"/>
          </a:p>
          <a:p>
            <a:r>
              <a:rPr lang="en-US" dirty="0"/>
              <a:t>​</a:t>
            </a:r>
          </a:p>
        </p:txBody>
      </p:sp>
      <p:pic>
        <p:nvPicPr>
          <p:cNvPr id="18" name="Picture Placeholder 17">
            <a:extLst>
              <a:ext uri="{FF2B5EF4-FFF2-40B4-BE49-F238E27FC236}">
                <a16:creationId xmlns:a16="http://schemas.microsoft.com/office/drawing/2014/main" id="{6B9BB1A6-E9FF-2AA3-087D-0E2486D399A5}"/>
              </a:ext>
            </a:extLst>
          </p:cNvPr>
          <p:cNvPicPr>
            <a:picLocks noGrp="1" noChangeAspect="1"/>
          </p:cNvPicPr>
          <p:nvPr>
            <p:ph type="pic" sz="quarter" idx="13"/>
          </p:nvPr>
        </p:nvPicPr>
        <p:blipFill>
          <a:blip r:embed="rId3"/>
          <a:srcRect l="21474" r="21474"/>
          <a:stretch>
            <a:fillRect/>
          </a:stretch>
        </p:blipFill>
        <p:spPr/>
      </p:pic>
    </p:spTree>
    <p:extLst>
      <p:ext uri="{BB962C8B-B14F-4D97-AF65-F5344CB8AC3E}">
        <p14:creationId xmlns:p14="http://schemas.microsoft.com/office/powerpoint/2010/main" val="218423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6C925-773D-1692-1AEC-23F247DC53C3}"/>
            </a:ext>
          </a:extLst>
        </p:cNvPr>
        <p:cNvGrpSpPr/>
        <p:nvPr/>
      </p:nvGrpSpPr>
      <p:grpSpPr>
        <a:xfrm>
          <a:off x="0" y="0"/>
          <a:ext cx="0" cy="0"/>
          <a:chOff x="0" y="0"/>
          <a:chExt cx="0" cy="0"/>
        </a:xfrm>
      </p:grpSpPr>
      <p:sp>
        <p:nvSpPr>
          <p:cNvPr id="46" name="Title 45">
            <a:extLst>
              <a:ext uri="{FF2B5EF4-FFF2-40B4-BE49-F238E27FC236}">
                <a16:creationId xmlns:a16="http://schemas.microsoft.com/office/drawing/2014/main" id="{971EE5D0-0759-5BDC-3E30-85C8C1765F78}"/>
              </a:ext>
            </a:extLst>
          </p:cNvPr>
          <p:cNvSpPr>
            <a:spLocks noGrp="1"/>
          </p:cNvSpPr>
          <p:nvPr>
            <p:ph type="title"/>
          </p:nvPr>
        </p:nvSpPr>
        <p:spPr>
          <a:xfrm>
            <a:off x="3915783" y="139849"/>
            <a:ext cx="5626250" cy="516367"/>
          </a:xfrm>
        </p:spPr>
        <p:txBody>
          <a:bodyPr/>
          <a:lstStyle/>
          <a:p>
            <a:pPr algn="ctr"/>
            <a:r>
              <a:rPr lang="en-US" dirty="0"/>
              <a:t>Problem Statement</a:t>
            </a:r>
          </a:p>
        </p:txBody>
      </p:sp>
      <p:sp useBgFill="1">
        <p:nvSpPr>
          <p:cNvPr id="18" name="Flowchart: Connector 17">
            <a:extLst>
              <a:ext uri="{FF2B5EF4-FFF2-40B4-BE49-F238E27FC236}">
                <a16:creationId xmlns:a16="http://schemas.microsoft.com/office/drawing/2014/main" id="{24C94EE9-468A-E1D6-4F24-18001D71BB0A}"/>
              </a:ext>
            </a:extLst>
          </p:cNvPr>
          <p:cNvSpPr/>
          <p:nvPr/>
        </p:nvSpPr>
        <p:spPr>
          <a:xfrm>
            <a:off x="1799106" y="528127"/>
            <a:ext cx="963706" cy="903642"/>
          </a:xfrm>
          <a:prstGeom prst="flowChartConnector">
            <a:avLst/>
          </a:prstGeom>
          <a:ln w="19050" cap="sq" cmpd="sng">
            <a:solidFill>
              <a:srgbClr val="0BE1FF">
                <a:alpha val="6078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4" name="Straight Connector 23">
            <a:extLst>
              <a:ext uri="{FF2B5EF4-FFF2-40B4-BE49-F238E27FC236}">
                <a16:creationId xmlns:a16="http://schemas.microsoft.com/office/drawing/2014/main" id="{C5EBE60E-B32F-269F-7F09-9519DF36E0C8}"/>
              </a:ext>
            </a:extLst>
          </p:cNvPr>
          <p:cNvCxnSpPr/>
          <p:nvPr/>
        </p:nvCxnSpPr>
        <p:spPr>
          <a:xfrm flipV="1">
            <a:off x="2560320" y="1264024"/>
            <a:ext cx="0" cy="365760"/>
          </a:xfrm>
          <a:prstGeom prst="line">
            <a:avLst/>
          </a:prstGeom>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id="{7FA4B56B-9786-9B09-CF18-B2F8F790668C}"/>
              </a:ext>
            </a:extLst>
          </p:cNvPr>
          <p:cNvSpPr/>
          <p:nvPr/>
        </p:nvSpPr>
        <p:spPr>
          <a:xfrm>
            <a:off x="3911357" y="1679076"/>
            <a:ext cx="963706" cy="903642"/>
          </a:xfrm>
          <a:prstGeom prst="flowChartConnector">
            <a:avLst/>
          </a:prstGeom>
          <a:solidFill>
            <a:schemeClr val="accent1"/>
          </a:solidFill>
          <a:ln w="19050" cap="sq" cmpd="sng">
            <a:solidFill>
              <a:srgbClr val="0BE1FF">
                <a:alpha val="6078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lowchart: Connector 30">
            <a:extLst>
              <a:ext uri="{FF2B5EF4-FFF2-40B4-BE49-F238E27FC236}">
                <a16:creationId xmlns:a16="http://schemas.microsoft.com/office/drawing/2014/main" id="{0009CB43-6896-E87C-AAB7-E38BA781DC98}"/>
              </a:ext>
            </a:extLst>
          </p:cNvPr>
          <p:cNvSpPr/>
          <p:nvPr/>
        </p:nvSpPr>
        <p:spPr>
          <a:xfrm>
            <a:off x="6068777" y="514129"/>
            <a:ext cx="963706" cy="903642"/>
          </a:xfrm>
          <a:prstGeom prst="flowChartConnector">
            <a:avLst/>
          </a:prstGeom>
          <a:solidFill>
            <a:schemeClr val="accent1"/>
          </a:solidFill>
          <a:ln w="19050" cap="sq" cmpd="sng">
            <a:solidFill>
              <a:srgbClr val="0BE1FF">
                <a:alpha val="6078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Flowchart: Connector 31">
            <a:extLst>
              <a:ext uri="{FF2B5EF4-FFF2-40B4-BE49-F238E27FC236}">
                <a16:creationId xmlns:a16="http://schemas.microsoft.com/office/drawing/2014/main" id="{4AC4D7FF-8AEE-80FD-977B-4E3CCD636D07}"/>
              </a:ext>
            </a:extLst>
          </p:cNvPr>
          <p:cNvSpPr/>
          <p:nvPr/>
        </p:nvSpPr>
        <p:spPr>
          <a:xfrm>
            <a:off x="10280394" y="600872"/>
            <a:ext cx="963706" cy="903642"/>
          </a:xfrm>
          <a:prstGeom prst="flowChartConnector">
            <a:avLst/>
          </a:prstGeom>
          <a:solidFill>
            <a:schemeClr val="accent1"/>
          </a:solidFill>
          <a:ln w="19050" cap="sq" cmpd="sng">
            <a:solidFill>
              <a:srgbClr val="0BE1FF">
                <a:alpha val="6078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Flowchart: Connector 32">
            <a:extLst>
              <a:ext uri="{FF2B5EF4-FFF2-40B4-BE49-F238E27FC236}">
                <a16:creationId xmlns:a16="http://schemas.microsoft.com/office/drawing/2014/main" id="{A80941AD-E021-F108-9AAA-17A06DB089AC}"/>
              </a:ext>
            </a:extLst>
          </p:cNvPr>
          <p:cNvSpPr/>
          <p:nvPr/>
        </p:nvSpPr>
        <p:spPr>
          <a:xfrm>
            <a:off x="8513717" y="1679076"/>
            <a:ext cx="963706" cy="903642"/>
          </a:xfrm>
          <a:prstGeom prst="flowChartConnector">
            <a:avLst/>
          </a:prstGeom>
          <a:solidFill>
            <a:schemeClr val="accent1"/>
          </a:solidFill>
          <a:ln w="19050" cap="sq" cmpd="sng">
            <a:solidFill>
              <a:srgbClr val="0BE1FF">
                <a:alpha val="6078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7" name="Picture Placeholder 90">
            <a:extLst>
              <a:ext uri="{FF2B5EF4-FFF2-40B4-BE49-F238E27FC236}">
                <a16:creationId xmlns:a16="http://schemas.microsoft.com/office/drawing/2014/main" id="{DE558A4C-C8D5-1B0A-4A93-C891F66266C5}"/>
              </a:ext>
            </a:extLst>
          </p:cNvPr>
          <p:cNvPicPr>
            <a:picLocks noChangeAspect="1"/>
          </p:cNvPicPr>
          <p:nvPr/>
        </p:nvPicPr>
        <p:blipFill>
          <a:blip r:embed="rId3">
            <a:extLst>
              <a:ext uri="{BEBA8EAE-BF5A-486C-A8C5-ECC9F3942E4B}">
                <a14:imgProps xmlns:a14="http://schemas.microsoft.com/office/drawing/2010/main">
                  <a14:imgLayer r:embed="rId4">
                    <a14:imgEffect>
                      <a14:artisticTexturizer/>
                    </a14:imgEffect>
                  </a14:imgLayer>
                </a14:imgProps>
              </a:ext>
              <a:ext uri="{837473B0-CC2E-450A-ABE3-18F120FF3D39}">
                <a1611:picAttrSrcUrl xmlns:a1611="http://schemas.microsoft.com/office/drawing/2016/11/main" r:id="rId5"/>
              </a:ext>
            </a:extLst>
          </a:blip>
          <a:srcRect/>
          <a:stretch/>
        </p:blipFill>
        <p:spPr>
          <a:xfrm>
            <a:off x="1966473" y="695871"/>
            <a:ext cx="593847" cy="603504"/>
          </a:xfrm>
          <a:prstGeom prst="rect">
            <a:avLst/>
          </a:prstGeom>
          <a:solidFill>
            <a:schemeClr val="bg2"/>
          </a:solidFill>
        </p:spPr>
      </p:pic>
      <p:sp>
        <p:nvSpPr>
          <p:cNvPr id="44" name="TextBox 43">
            <a:extLst>
              <a:ext uri="{FF2B5EF4-FFF2-40B4-BE49-F238E27FC236}">
                <a16:creationId xmlns:a16="http://schemas.microsoft.com/office/drawing/2014/main" id="{822689FF-8C27-DF08-E9DD-ABF7C20C7DDB}"/>
              </a:ext>
            </a:extLst>
          </p:cNvPr>
          <p:cNvSpPr txBox="1"/>
          <p:nvPr/>
        </p:nvSpPr>
        <p:spPr>
          <a:xfrm>
            <a:off x="1470146" y="1618442"/>
            <a:ext cx="1959605" cy="738664"/>
          </a:xfrm>
          <a:prstGeom prst="rect">
            <a:avLst/>
          </a:prstGeom>
          <a:noFill/>
        </p:spPr>
        <p:txBody>
          <a:bodyPr wrap="square" rtlCol="0">
            <a:spAutoFit/>
          </a:bodyPr>
          <a:lstStyle/>
          <a:p>
            <a:pPr marL="108000" indent="-108000">
              <a:buFont typeface="Arial" panose="020B0604020202020204" pitchFamily="34" charset="0"/>
              <a:buChar char="•"/>
            </a:pPr>
            <a:r>
              <a:rPr lang="en-US" sz="1400" dirty="0">
                <a:solidFill>
                  <a:schemeClr val="bg1"/>
                </a:solidFill>
              </a:rPr>
              <a:t> Fragmented  Infrastructure for APP.</a:t>
            </a:r>
          </a:p>
          <a:p>
            <a:pPr marL="72000" indent="-72000">
              <a:buFont typeface="Arial" panose="020B0604020202020204" pitchFamily="34" charset="0"/>
              <a:buChar char="•"/>
            </a:pPr>
            <a:r>
              <a:rPr lang="en-US" sz="1400" dirty="0">
                <a:solidFill>
                  <a:schemeClr val="bg1"/>
                </a:solidFill>
              </a:rPr>
              <a:t> No Community </a:t>
            </a:r>
            <a:endParaRPr lang="en-IN" sz="1400" dirty="0">
              <a:solidFill>
                <a:schemeClr val="bg1"/>
              </a:solidFill>
            </a:endParaRPr>
          </a:p>
        </p:txBody>
      </p:sp>
      <p:pic>
        <p:nvPicPr>
          <p:cNvPr id="47" name="Picture Placeholder 90">
            <a:extLst>
              <a:ext uri="{FF2B5EF4-FFF2-40B4-BE49-F238E27FC236}">
                <a16:creationId xmlns:a16="http://schemas.microsoft.com/office/drawing/2014/main" id="{BB4F3F3A-4AC2-6415-0D9E-C35523EEDB73}"/>
              </a:ext>
            </a:extLst>
          </p:cNvPr>
          <p:cNvPicPr>
            <a:picLocks noChangeAspect="1"/>
          </p:cNvPicPr>
          <p:nvPr/>
        </p:nvPicPr>
        <p:blipFill>
          <a:blip r:embed="rId6">
            <a:extLst>
              <a:ext uri="{837473B0-CC2E-450A-ABE3-18F120FF3D39}">
                <a1611:picAttrSrcUrl xmlns:a1611="http://schemas.microsoft.com/office/drawing/2016/11/main" r:id="rId7"/>
              </a:ext>
            </a:extLst>
          </a:blip>
          <a:srcRect/>
          <a:stretch/>
        </p:blipFill>
        <p:spPr>
          <a:xfrm>
            <a:off x="4190150" y="1763659"/>
            <a:ext cx="404833" cy="707160"/>
          </a:xfrm>
          <a:prstGeom prst="rect">
            <a:avLst/>
          </a:prstGeom>
        </p:spPr>
      </p:pic>
      <p:sp>
        <p:nvSpPr>
          <p:cNvPr id="48" name="TextBox 47">
            <a:extLst>
              <a:ext uri="{FF2B5EF4-FFF2-40B4-BE49-F238E27FC236}">
                <a16:creationId xmlns:a16="http://schemas.microsoft.com/office/drawing/2014/main" id="{1D1B3ADC-E9C5-5AE7-02D1-8FA2D0C22FCB}"/>
              </a:ext>
            </a:extLst>
          </p:cNvPr>
          <p:cNvSpPr txBox="1"/>
          <p:nvPr/>
        </p:nvSpPr>
        <p:spPr>
          <a:xfrm>
            <a:off x="3167317" y="727174"/>
            <a:ext cx="2392651" cy="769441"/>
          </a:xfrm>
          <a:prstGeom prst="rect">
            <a:avLst/>
          </a:prstGeom>
          <a:noFill/>
        </p:spPr>
        <p:txBody>
          <a:bodyPr wrap="square" rtlCol="0">
            <a:spAutoFit/>
          </a:bodyPr>
          <a:lstStyle/>
          <a:p>
            <a:pPr marL="108000" indent="-108000">
              <a:buFont typeface="Arial" panose="020B0604020202020204" pitchFamily="34" charset="0"/>
              <a:buChar char="•"/>
            </a:pPr>
            <a:r>
              <a:rPr lang="en-IN" sz="1400" dirty="0">
                <a:solidFill>
                  <a:schemeClr val="bg1"/>
                </a:solidFill>
              </a:rPr>
              <a:t>Limited Waste Categories to Recycle.</a:t>
            </a:r>
          </a:p>
          <a:p>
            <a:pPr marL="108000" indent="-108000">
              <a:buFont typeface="Arial" panose="020B0604020202020204" pitchFamily="34" charset="0"/>
              <a:buChar char="•"/>
            </a:pPr>
            <a:r>
              <a:rPr lang="en-IN" sz="1400" dirty="0">
                <a:solidFill>
                  <a:schemeClr val="bg1"/>
                </a:solidFill>
              </a:rPr>
              <a:t>No Scope for Reuse</a:t>
            </a:r>
            <a:r>
              <a:rPr lang="en-IN" sz="1600" dirty="0">
                <a:solidFill>
                  <a:schemeClr val="bg1"/>
                </a:solidFill>
              </a:rPr>
              <a:t>.</a:t>
            </a:r>
            <a:endParaRPr lang="en-IN" sz="1400" dirty="0">
              <a:solidFill>
                <a:schemeClr val="bg1"/>
              </a:solidFill>
            </a:endParaRPr>
          </a:p>
        </p:txBody>
      </p:sp>
      <p:sp>
        <p:nvSpPr>
          <p:cNvPr id="52" name="TextBox 51">
            <a:extLst>
              <a:ext uri="{FF2B5EF4-FFF2-40B4-BE49-F238E27FC236}">
                <a16:creationId xmlns:a16="http://schemas.microsoft.com/office/drawing/2014/main" id="{7B4DB8FE-C48F-E1C2-64DA-0C64C468629B}"/>
              </a:ext>
            </a:extLst>
          </p:cNvPr>
          <p:cNvSpPr txBox="1"/>
          <p:nvPr/>
        </p:nvSpPr>
        <p:spPr>
          <a:xfrm>
            <a:off x="10234701" y="1468452"/>
            <a:ext cx="1557273" cy="738664"/>
          </a:xfrm>
          <a:prstGeom prst="rect">
            <a:avLst/>
          </a:prstGeom>
          <a:noFill/>
        </p:spPr>
        <p:txBody>
          <a:bodyPr wrap="square">
            <a:spAutoFit/>
          </a:bodyPr>
          <a:lstStyle/>
          <a:p>
            <a:pPr marL="108000" indent="-108000">
              <a:buFont typeface="Arial" panose="020B0604020202020204" pitchFamily="34" charset="0"/>
              <a:buChar char="•"/>
            </a:pPr>
            <a:r>
              <a:rPr lang="en-IN" sz="1400" dirty="0">
                <a:solidFill>
                  <a:schemeClr val="bg1"/>
                </a:solidFill>
              </a:rPr>
              <a:t>Lack of Awareness.</a:t>
            </a:r>
          </a:p>
          <a:p>
            <a:pPr marL="108000" indent="-108000">
              <a:buFont typeface="Arial" panose="020B0604020202020204" pitchFamily="34" charset="0"/>
              <a:buChar char="•"/>
            </a:pPr>
            <a:r>
              <a:rPr lang="en-IN" sz="1400" dirty="0">
                <a:solidFill>
                  <a:schemeClr val="bg1"/>
                </a:solidFill>
              </a:rPr>
              <a:t>Limited to India. </a:t>
            </a:r>
          </a:p>
        </p:txBody>
      </p:sp>
      <p:pic>
        <p:nvPicPr>
          <p:cNvPr id="53" name="Picture Placeholder 90">
            <a:extLst>
              <a:ext uri="{FF2B5EF4-FFF2-40B4-BE49-F238E27FC236}">
                <a16:creationId xmlns:a16="http://schemas.microsoft.com/office/drawing/2014/main" id="{1D0DFE2A-788F-E33B-B4EC-8E6271A58969}"/>
              </a:ext>
            </a:extLst>
          </p:cNvPr>
          <p:cNvPicPr>
            <a:picLocks noChangeAspect="1"/>
          </p:cNvPicPr>
          <p:nvPr/>
        </p:nvPicPr>
        <p:blipFill>
          <a:blip r:embed="rId8">
            <a:extLst>
              <a:ext uri="{837473B0-CC2E-450A-ABE3-18F120FF3D39}">
                <a1611:picAttrSrcUrl xmlns:a1611="http://schemas.microsoft.com/office/drawing/2016/11/main" r:id="rId9"/>
              </a:ext>
            </a:extLst>
          </a:blip>
          <a:srcRect/>
          <a:stretch/>
        </p:blipFill>
        <p:spPr>
          <a:xfrm>
            <a:off x="10430872" y="759585"/>
            <a:ext cx="603504" cy="603504"/>
          </a:xfrm>
          <a:prstGeom prst="rect">
            <a:avLst/>
          </a:prstGeom>
        </p:spPr>
      </p:pic>
      <p:sp>
        <p:nvSpPr>
          <p:cNvPr id="55" name="TextBox 54">
            <a:extLst>
              <a:ext uri="{FF2B5EF4-FFF2-40B4-BE49-F238E27FC236}">
                <a16:creationId xmlns:a16="http://schemas.microsoft.com/office/drawing/2014/main" id="{05C63519-A5F3-1B94-5BCC-1C58AF998265}"/>
              </a:ext>
            </a:extLst>
          </p:cNvPr>
          <p:cNvSpPr txBox="1"/>
          <p:nvPr/>
        </p:nvSpPr>
        <p:spPr>
          <a:xfrm>
            <a:off x="5886282" y="1444435"/>
            <a:ext cx="1936376" cy="954107"/>
          </a:xfrm>
          <a:prstGeom prst="rect">
            <a:avLst/>
          </a:prstGeom>
          <a:noFill/>
        </p:spPr>
        <p:txBody>
          <a:bodyPr wrap="square" rtlCol="0">
            <a:spAutoFit/>
          </a:bodyPr>
          <a:lstStyle/>
          <a:p>
            <a:pPr marL="108000" indent="-108000">
              <a:buFont typeface="Arial" panose="020B0604020202020204" pitchFamily="34" charset="0"/>
              <a:buChar char="•"/>
            </a:pPr>
            <a:r>
              <a:rPr lang="en-IN" sz="1400" dirty="0">
                <a:solidFill>
                  <a:schemeClr val="bg1"/>
                </a:solidFill>
              </a:rPr>
              <a:t>Only Solves B2B Services.</a:t>
            </a:r>
          </a:p>
          <a:p>
            <a:pPr marL="108000" indent="-108000">
              <a:buFont typeface="Arial" panose="020B0604020202020204" pitchFamily="34" charset="0"/>
              <a:buChar char="•"/>
            </a:pPr>
            <a:r>
              <a:rPr lang="en-IN" sz="1400" dirty="0">
                <a:solidFill>
                  <a:schemeClr val="bg1"/>
                </a:solidFill>
              </a:rPr>
              <a:t>No Solution for Small Quantity Waste.</a:t>
            </a:r>
          </a:p>
        </p:txBody>
      </p:sp>
      <p:pic>
        <p:nvPicPr>
          <p:cNvPr id="56" name="Picture Placeholder 90">
            <a:extLst>
              <a:ext uri="{FF2B5EF4-FFF2-40B4-BE49-F238E27FC236}">
                <a16:creationId xmlns:a16="http://schemas.microsoft.com/office/drawing/2014/main" id="{A8C857DE-7F91-790D-A59F-E3F0D2711F1A}"/>
              </a:ext>
            </a:extLst>
          </p:cNvPr>
          <p:cNvPicPr>
            <a:picLocks noChangeAspect="1"/>
          </p:cNvPicPr>
          <p:nvPr/>
        </p:nvPicPr>
        <p:blipFill>
          <a:blip r:embed="rId10">
            <a:extLst>
              <a:ext uri="{837473B0-CC2E-450A-ABE3-18F120FF3D39}">
                <a1611:picAttrSrcUrl xmlns:a1611="http://schemas.microsoft.com/office/drawing/2016/11/main" r:id="rId11"/>
              </a:ext>
            </a:extLst>
          </a:blip>
          <a:srcRect/>
          <a:stretch/>
        </p:blipFill>
        <p:spPr>
          <a:xfrm>
            <a:off x="6250966" y="613963"/>
            <a:ext cx="603504" cy="603504"/>
          </a:xfrm>
          <a:prstGeom prst="rect">
            <a:avLst/>
          </a:prstGeom>
        </p:spPr>
      </p:pic>
      <p:pic>
        <p:nvPicPr>
          <p:cNvPr id="59" name="Picture Placeholder 90">
            <a:extLst>
              <a:ext uri="{FF2B5EF4-FFF2-40B4-BE49-F238E27FC236}">
                <a16:creationId xmlns:a16="http://schemas.microsoft.com/office/drawing/2014/main" id="{5FB971FB-7B48-F755-64AD-F63DBD1265B5}"/>
              </a:ext>
            </a:extLst>
          </p:cNvPr>
          <p:cNvPicPr>
            <a:picLocks noChangeAspect="1"/>
          </p:cNvPicPr>
          <p:nvPr/>
        </p:nvPicPr>
        <p:blipFill>
          <a:blip r:embed="rId12">
            <a:extLst>
              <a:ext uri="{837473B0-CC2E-450A-ABE3-18F120FF3D39}">
                <a1611:picAttrSrcUrl xmlns:a1611="http://schemas.microsoft.com/office/drawing/2016/11/main" r:id="rId13"/>
              </a:ext>
            </a:extLst>
          </a:blip>
          <a:srcRect/>
          <a:stretch/>
        </p:blipFill>
        <p:spPr>
          <a:xfrm>
            <a:off x="8671806" y="1867194"/>
            <a:ext cx="599189" cy="527406"/>
          </a:xfrm>
          <a:prstGeom prst="rect">
            <a:avLst/>
          </a:prstGeom>
        </p:spPr>
      </p:pic>
      <p:sp>
        <p:nvSpPr>
          <p:cNvPr id="60" name="TextBox 59">
            <a:extLst>
              <a:ext uri="{FF2B5EF4-FFF2-40B4-BE49-F238E27FC236}">
                <a16:creationId xmlns:a16="http://schemas.microsoft.com/office/drawing/2014/main" id="{CDF10081-D6EF-D16E-FE44-86850672971E}"/>
              </a:ext>
            </a:extLst>
          </p:cNvPr>
          <p:cNvSpPr txBox="1"/>
          <p:nvPr/>
        </p:nvSpPr>
        <p:spPr>
          <a:xfrm>
            <a:off x="7872896" y="714554"/>
            <a:ext cx="1778235" cy="954107"/>
          </a:xfrm>
          <a:prstGeom prst="rect">
            <a:avLst/>
          </a:prstGeom>
          <a:noFill/>
        </p:spPr>
        <p:txBody>
          <a:bodyPr wrap="square" rtlCol="0">
            <a:spAutoFit/>
          </a:bodyPr>
          <a:lstStyle/>
          <a:p>
            <a:pPr marL="108000" indent="-108000">
              <a:buFont typeface="Arial" panose="020B0604020202020204" pitchFamily="34" charset="0"/>
              <a:buChar char="•"/>
            </a:pPr>
            <a:r>
              <a:rPr lang="en-IN" sz="1400" dirty="0">
                <a:solidFill>
                  <a:schemeClr val="bg1"/>
                </a:solidFill>
              </a:rPr>
              <a:t>Inadequate logistic integration.</a:t>
            </a:r>
          </a:p>
          <a:p>
            <a:pPr marL="108000" indent="-108000">
              <a:buFont typeface="Arial" panose="020B0604020202020204" pitchFamily="34" charset="0"/>
              <a:buChar char="•"/>
            </a:pPr>
            <a:r>
              <a:rPr lang="en-IN" sz="1400" dirty="0">
                <a:solidFill>
                  <a:schemeClr val="bg1"/>
                </a:solidFill>
              </a:rPr>
              <a:t>Poor Tracking and Reporting.</a:t>
            </a:r>
          </a:p>
        </p:txBody>
      </p:sp>
      <p:sp>
        <p:nvSpPr>
          <p:cNvPr id="63" name="TextBox 62">
            <a:extLst>
              <a:ext uri="{FF2B5EF4-FFF2-40B4-BE49-F238E27FC236}">
                <a16:creationId xmlns:a16="http://schemas.microsoft.com/office/drawing/2014/main" id="{3451FBA2-A7C3-A2C3-8000-4D14CFA56E59}"/>
              </a:ext>
            </a:extLst>
          </p:cNvPr>
          <p:cNvSpPr txBox="1"/>
          <p:nvPr/>
        </p:nvSpPr>
        <p:spPr>
          <a:xfrm>
            <a:off x="3106460" y="2874633"/>
            <a:ext cx="6094206" cy="523220"/>
          </a:xfrm>
          <a:prstGeom prst="rect">
            <a:avLst/>
          </a:prstGeom>
          <a:noFill/>
        </p:spPr>
        <p:txBody>
          <a:bodyPr wrap="square">
            <a:spAutoFit/>
          </a:bodyPr>
          <a:lstStyle/>
          <a:p>
            <a:pPr algn="ctr"/>
            <a:r>
              <a:rPr lang="en-US" dirty="0"/>
              <a:t> </a:t>
            </a:r>
            <a:r>
              <a:rPr lang="en-US" sz="2800" cap="all" spc="400" dirty="0">
                <a:solidFill>
                  <a:srgbClr val="FFC000"/>
                </a:solidFill>
                <a:latin typeface="+mj-lt"/>
                <a:ea typeface="+mj-ea"/>
                <a:cs typeface="+mj-cs"/>
              </a:rPr>
              <a:t>Solution</a:t>
            </a:r>
            <a:endParaRPr lang="en-IN" sz="2800" cap="all" spc="400" dirty="0">
              <a:solidFill>
                <a:srgbClr val="FFC000"/>
              </a:solidFill>
              <a:latin typeface="+mj-lt"/>
              <a:ea typeface="+mj-ea"/>
              <a:cs typeface="+mj-cs"/>
            </a:endParaRPr>
          </a:p>
        </p:txBody>
      </p:sp>
      <p:sp>
        <p:nvSpPr>
          <p:cNvPr id="66" name="Oval 65">
            <a:extLst>
              <a:ext uri="{FF2B5EF4-FFF2-40B4-BE49-F238E27FC236}">
                <a16:creationId xmlns:a16="http://schemas.microsoft.com/office/drawing/2014/main" id="{20D7FB29-955B-2723-D1E7-72EB8DB2FCB6}"/>
              </a:ext>
              <a:ext uri="{C183D7F6-B498-43B3-948B-1728B52AA6E4}">
                <adec:decorative xmlns:adec="http://schemas.microsoft.com/office/drawing/2017/decorative" val="1"/>
              </a:ext>
            </a:extLst>
          </p:cNvPr>
          <p:cNvSpPr/>
          <p:nvPr/>
        </p:nvSpPr>
        <p:spPr>
          <a:xfrm>
            <a:off x="2790496" y="4826795"/>
            <a:ext cx="945678" cy="945678"/>
          </a:xfrm>
          <a:prstGeom prst="ellipse">
            <a:avLst/>
          </a:prstGeom>
          <a:solidFill>
            <a:schemeClr val="accent1"/>
          </a:solidFill>
          <a:ln w="19050">
            <a:solidFill>
              <a:srgbClr val="0BE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68622A2E-C8C9-A187-D880-16C2B068408D}"/>
              </a:ext>
              <a:ext uri="{C183D7F6-B498-43B3-948B-1728B52AA6E4}">
                <adec:decorative xmlns:adec="http://schemas.microsoft.com/office/drawing/2017/decorative" val="1"/>
              </a:ext>
            </a:extLst>
          </p:cNvPr>
          <p:cNvSpPr/>
          <p:nvPr/>
        </p:nvSpPr>
        <p:spPr>
          <a:xfrm>
            <a:off x="4635187" y="4396568"/>
            <a:ext cx="945678" cy="945678"/>
          </a:xfrm>
          <a:prstGeom prst="ellipse">
            <a:avLst/>
          </a:prstGeom>
          <a:solidFill>
            <a:schemeClr val="accent1"/>
          </a:solidFill>
          <a:ln w="19050">
            <a:solidFill>
              <a:srgbClr val="0BE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0093F235-E2D0-ACD3-68C5-36CAB7DEFE0E}"/>
              </a:ext>
              <a:ext uri="{C183D7F6-B498-43B3-948B-1728B52AA6E4}">
                <adec:decorative xmlns:adec="http://schemas.microsoft.com/office/drawing/2017/decorative" val="1"/>
              </a:ext>
            </a:extLst>
          </p:cNvPr>
          <p:cNvSpPr/>
          <p:nvPr/>
        </p:nvSpPr>
        <p:spPr>
          <a:xfrm>
            <a:off x="6581174" y="4856904"/>
            <a:ext cx="945678" cy="945678"/>
          </a:xfrm>
          <a:prstGeom prst="ellipse">
            <a:avLst/>
          </a:prstGeom>
          <a:solidFill>
            <a:schemeClr val="accent1"/>
          </a:solidFill>
          <a:ln w="19050">
            <a:solidFill>
              <a:srgbClr val="0BE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936686AD-8A60-2EBA-1116-CB190E91A324}"/>
              </a:ext>
              <a:ext uri="{C183D7F6-B498-43B3-948B-1728B52AA6E4}">
                <adec:decorative xmlns:adec="http://schemas.microsoft.com/office/drawing/2017/decorative" val="1"/>
              </a:ext>
            </a:extLst>
          </p:cNvPr>
          <p:cNvSpPr/>
          <p:nvPr/>
        </p:nvSpPr>
        <p:spPr>
          <a:xfrm>
            <a:off x="8462518" y="3928776"/>
            <a:ext cx="945678" cy="945678"/>
          </a:xfrm>
          <a:prstGeom prst="ellipse">
            <a:avLst/>
          </a:prstGeom>
          <a:solidFill>
            <a:schemeClr val="accent1"/>
          </a:solidFill>
          <a:ln w="19050">
            <a:solidFill>
              <a:srgbClr val="0BE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5956AB5C-31B8-95E3-532B-855A8EC78185}"/>
              </a:ext>
              <a:ext uri="{C183D7F6-B498-43B3-948B-1728B52AA6E4}">
                <adec:decorative xmlns:adec="http://schemas.microsoft.com/office/drawing/2017/decorative" val="1"/>
              </a:ext>
            </a:extLst>
          </p:cNvPr>
          <p:cNvSpPr/>
          <p:nvPr/>
        </p:nvSpPr>
        <p:spPr>
          <a:xfrm>
            <a:off x="10343863" y="4836917"/>
            <a:ext cx="945678" cy="945678"/>
          </a:xfrm>
          <a:prstGeom prst="ellipse">
            <a:avLst/>
          </a:prstGeom>
          <a:solidFill>
            <a:schemeClr val="accent1"/>
          </a:solidFill>
          <a:ln w="19050">
            <a:solidFill>
              <a:srgbClr val="0BE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6" name="Picture Placeholder 90" descr="market icon">
            <a:extLst>
              <a:ext uri="{FF2B5EF4-FFF2-40B4-BE49-F238E27FC236}">
                <a16:creationId xmlns:a16="http://schemas.microsoft.com/office/drawing/2014/main" id="{E4D9EC32-2B9C-70FA-7EF4-7FFAD896BED7}"/>
              </a:ext>
            </a:extLst>
          </p:cNvPr>
          <p:cNvPicPr>
            <a:picLocks noChangeAspect="1"/>
          </p:cNvPicPr>
          <p:nvPr/>
        </p:nvPicPr>
        <p:blipFill>
          <a:blip r:embed="rId14"/>
          <a:srcRect/>
          <a:stretch>
            <a:fillRect/>
          </a:stretch>
        </p:blipFill>
        <p:spPr>
          <a:xfrm>
            <a:off x="10514950" y="4953527"/>
            <a:ext cx="603504" cy="603504"/>
          </a:xfrm>
          <a:prstGeom prst="rect">
            <a:avLst/>
          </a:prstGeom>
          <a:effectLst>
            <a:glow rad="63500">
              <a:schemeClr val="accent3">
                <a:satMod val="175000"/>
                <a:alpha val="40000"/>
              </a:schemeClr>
            </a:glow>
          </a:effectLst>
        </p:spPr>
      </p:pic>
      <p:pic>
        <p:nvPicPr>
          <p:cNvPr id="77" name="Picture Placeholder 91" descr="group of people icon">
            <a:extLst>
              <a:ext uri="{FF2B5EF4-FFF2-40B4-BE49-F238E27FC236}">
                <a16:creationId xmlns:a16="http://schemas.microsoft.com/office/drawing/2014/main" id="{87740F91-7062-8B59-5B23-38895C904D1D}"/>
              </a:ext>
            </a:extLst>
          </p:cNvPr>
          <p:cNvPicPr>
            <a:picLocks noChangeAspect="1"/>
          </p:cNvPicPr>
          <p:nvPr/>
        </p:nvPicPr>
        <p:blipFill>
          <a:blip r:embed="rId15"/>
          <a:srcRect/>
          <a:stretch>
            <a:fillRect/>
          </a:stretch>
        </p:blipFill>
        <p:spPr>
          <a:xfrm>
            <a:off x="4781613" y="4535165"/>
            <a:ext cx="603504" cy="603504"/>
          </a:xfrm>
          <a:prstGeom prst="rect">
            <a:avLst/>
          </a:prstGeom>
          <a:effectLst>
            <a:glow rad="63500">
              <a:schemeClr val="accent3">
                <a:satMod val="175000"/>
                <a:alpha val="40000"/>
              </a:schemeClr>
            </a:glow>
          </a:effectLst>
        </p:spPr>
      </p:pic>
      <p:pic>
        <p:nvPicPr>
          <p:cNvPr id="78" name="Picture Placeholder 92" descr="piggy bank icon">
            <a:extLst>
              <a:ext uri="{FF2B5EF4-FFF2-40B4-BE49-F238E27FC236}">
                <a16:creationId xmlns:a16="http://schemas.microsoft.com/office/drawing/2014/main" id="{311E9C2F-F5DD-3235-6354-434924B82901}"/>
              </a:ext>
            </a:extLst>
          </p:cNvPr>
          <p:cNvPicPr>
            <a:picLocks noChangeAspect="1"/>
          </p:cNvPicPr>
          <p:nvPr/>
        </p:nvPicPr>
        <p:blipFill>
          <a:blip r:embed="rId16"/>
          <a:srcRect/>
          <a:stretch>
            <a:fillRect/>
          </a:stretch>
        </p:blipFill>
        <p:spPr>
          <a:xfrm>
            <a:off x="8633605" y="4099863"/>
            <a:ext cx="603504" cy="603504"/>
          </a:xfrm>
          <a:prstGeom prst="rect">
            <a:avLst/>
          </a:prstGeom>
          <a:effectLst>
            <a:glow rad="63500">
              <a:schemeClr val="accent3">
                <a:satMod val="175000"/>
                <a:alpha val="40000"/>
              </a:schemeClr>
            </a:glow>
          </a:effectLst>
        </p:spPr>
      </p:pic>
      <p:pic>
        <p:nvPicPr>
          <p:cNvPr id="79" name="Picture Placeholder 93" descr="stack of papers icon">
            <a:extLst>
              <a:ext uri="{FF2B5EF4-FFF2-40B4-BE49-F238E27FC236}">
                <a16:creationId xmlns:a16="http://schemas.microsoft.com/office/drawing/2014/main" id="{FE7B6F3C-4624-7FED-B966-DEE87EF27E5B}"/>
              </a:ext>
            </a:extLst>
          </p:cNvPr>
          <p:cNvPicPr>
            <a:picLocks noChangeAspect="1"/>
          </p:cNvPicPr>
          <p:nvPr/>
        </p:nvPicPr>
        <p:blipFill>
          <a:blip r:embed="rId17"/>
          <a:srcRect/>
          <a:stretch>
            <a:fillRect/>
          </a:stretch>
        </p:blipFill>
        <p:spPr>
          <a:xfrm>
            <a:off x="2941216" y="5048752"/>
            <a:ext cx="603504" cy="603504"/>
          </a:xfrm>
          <a:prstGeom prst="rect">
            <a:avLst/>
          </a:prstGeom>
          <a:effectLst>
            <a:glow rad="63500">
              <a:schemeClr val="accent3">
                <a:satMod val="175000"/>
                <a:alpha val="40000"/>
              </a:schemeClr>
            </a:glow>
          </a:effectLst>
        </p:spPr>
      </p:pic>
      <p:sp>
        <p:nvSpPr>
          <p:cNvPr id="82" name="TextBox 81">
            <a:extLst>
              <a:ext uri="{FF2B5EF4-FFF2-40B4-BE49-F238E27FC236}">
                <a16:creationId xmlns:a16="http://schemas.microsoft.com/office/drawing/2014/main" id="{DD85E38F-1962-1565-F7BD-CACE9283218A}"/>
              </a:ext>
            </a:extLst>
          </p:cNvPr>
          <p:cNvSpPr txBox="1"/>
          <p:nvPr/>
        </p:nvSpPr>
        <p:spPr>
          <a:xfrm>
            <a:off x="2371570" y="3701549"/>
            <a:ext cx="1959605" cy="1169551"/>
          </a:xfrm>
          <a:prstGeom prst="rect">
            <a:avLst/>
          </a:prstGeom>
          <a:noFill/>
        </p:spPr>
        <p:txBody>
          <a:bodyPr wrap="square" rtlCol="0">
            <a:spAutoFit/>
          </a:bodyPr>
          <a:lstStyle/>
          <a:p>
            <a:pPr marL="108000" indent="-108000">
              <a:buFont typeface="Arial" panose="020B0604020202020204" pitchFamily="34" charset="0"/>
              <a:buChar char="•"/>
            </a:pPr>
            <a:r>
              <a:rPr lang="en-IN" sz="1400" dirty="0">
                <a:solidFill>
                  <a:schemeClr val="bg1"/>
                </a:solidFill>
              </a:rPr>
              <a:t>Single Unified Social platform for buyers, Sellers, Logistic operators .</a:t>
            </a:r>
            <a:br>
              <a:rPr lang="en-IN" sz="1400" dirty="0">
                <a:solidFill>
                  <a:schemeClr val="bg1"/>
                </a:solidFill>
              </a:rPr>
            </a:br>
            <a:endParaRPr lang="en-IN" sz="1400" dirty="0">
              <a:solidFill>
                <a:schemeClr val="bg1"/>
              </a:solidFill>
            </a:endParaRPr>
          </a:p>
        </p:txBody>
      </p:sp>
      <p:sp>
        <p:nvSpPr>
          <p:cNvPr id="87" name="TextBox 86">
            <a:extLst>
              <a:ext uri="{FF2B5EF4-FFF2-40B4-BE49-F238E27FC236}">
                <a16:creationId xmlns:a16="http://schemas.microsoft.com/office/drawing/2014/main" id="{E610944B-8994-966F-DB67-43DFC1449066}"/>
              </a:ext>
            </a:extLst>
          </p:cNvPr>
          <p:cNvSpPr txBox="1"/>
          <p:nvPr/>
        </p:nvSpPr>
        <p:spPr>
          <a:xfrm>
            <a:off x="4437879" y="5375766"/>
            <a:ext cx="1568298" cy="954107"/>
          </a:xfrm>
          <a:prstGeom prst="rect">
            <a:avLst/>
          </a:prstGeom>
          <a:noFill/>
        </p:spPr>
        <p:txBody>
          <a:bodyPr wrap="square" rtlCol="0">
            <a:spAutoFit/>
          </a:bodyPr>
          <a:lstStyle/>
          <a:p>
            <a:pPr marL="108000" indent="-108000">
              <a:buFont typeface="Arial" panose="020B0604020202020204" pitchFamily="34" charset="0"/>
              <a:buChar char="•"/>
            </a:pPr>
            <a:r>
              <a:rPr lang="en-IN" sz="1400" dirty="0">
                <a:solidFill>
                  <a:schemeClr val="bg1"/>
                </a:solidFill>
              </a:rPr>
              <a:t>Combine with Startups – reuse.</a:t>
            </a:r>
          </a:p>
          <a:p>
            <a:pPr marL="108000" indent="-108000">
              <a:buFont typeface="Arial" panose="020B0604020202020204" pitchFamily="34" charset="0"/>
              <a:buChar char="•"/>
            </a:pPr>
            <a:r>
              <a:rPr lang="en-IN" sz="1400" dirty="0">
                <a:solidFill>
                  <a:schemeClr val="bg1"/>
                </a:solidFill>
              </a:rPr>
              <a:t>AI for Waste segregation.</a:t>
            </a:r>
          </a:p>
        </p:txBody>
      </p:sp>
      <p:sp>
        <p:nvSpPr>
          <p:cNvPr id="89" name="TextBox 88">
            <a:extLst>
              <a:ext uri="{FF2B5EF4-FFF2-40B4-BE49-F238E27FC236}">
                <a16:creationId xmlns:a16="http://schemas.microsoft.com/office/drawing/2014/main" id="{3A4B5F90-A3B3-31EF-28E4-7D7FB8BE2E96}"/>
              </a:ext>
            </a:extLst>
          </p:cNvPr>
          <p:cNvSpPr txBox="1"/>
          <p:nvPr/>
        </p:nvSpPr>
        <p:spPr>
          <a:xfrm>
            <a:off x="5790505" y="3458477"/>
            <a:ext cx="2124626" cy="1600438"/>
          </a:xfrm>
          <a:prstGeom prst="rect">
            <a:avLst/>
          </a:prstGeom>
          <a:noFill/>
        </p:spPr>
        <p:txBody>
          <a:bodyPr wrap="square" rtlCol="0">
            <a:spAutoFit/>
          </a:bodyPr>
          <a:lstStyle/>
          <a:p>
            <a:pPr marL="108000" indent="-108000">
              <a:buFont typeface="Arial" panose="020B0604020202020204" pitchFamily="34" charset="0"/>
              <a:buChar char="•"/>
            </a:pPr>
            <a:r>
              <a:rPr lang="en-IN" sz="1400" dirty="0">
                <a:solidFill>
                  <a:schemeClr val="bg1"/>
                </a:solidFill>
              </a:rPr>
              <a:t>Agriculture waste, Textile waste, Food waste and Construction waste are integrate. </a:t>
            </a:r>
          </a:p>
          <a:p>
            <a:pPr marL="108000" indent="-108000">
              <a:buFont typeface="Arial" panose="020B0604020202020204" pitchFamily="34" charset="0"/>
              <a:buChar char="•"/>
            </a:pPr>
            <a:r>
              <a:rPr lang="en-IN" sz="1400" dirty="0">
                <a:solidFill>
                  <a:schemeClr val="bg1"/>
                </a:solidFill>
              </a:rPr>
              <a:t>I2B small quantities to local recyclers.</a:t>
            </a:r>
          </a:p>
          <a:p>
            <a:endParaRPr lang="en-IN" sz="1400" dirty="0">
              <a:solidFill>
                <a:schemeClr val="bg1"/>
              </a:solidFill>
            </a:endParaRPr>
          </a:p>
        </p:txBody>
      </p:sp>
      <p:sp>
        <p:nvSpPr>
          <p:cNvPr id="91" name="TextBox 90">
            <a:extLst>
              <a:ext uri="{FF2B5EF4-FFF2-40B4-BE49-F238E27FC236}">
                <a16:creationId xmlns:a16="http://schemas.microsoft.com/office/drawing/2014/main" id="{86572E8D-8433-9A4A-362C-8CEE4697A370}"/>
              </a:ext>
            </a:extLst>
          </p:cNvPr>
          <p:cNvSpPr txBox="1"/>
          <p:nvPr/>
        </p:nvSpPr>
        <p:spPr>
          <a:xfrm flipH="1">
            <a:off x="10303209" y="3929175"/>
            <a:ext cx="1841159" cy="523220"/>
          </a:xfrm>
          <a:prstGeom prst="rect">
            <a:avLst/>
          </a:prstGeom>
          <a:noFill/>
        </p:spPr>
        <p:txBody>
          <a:bodyPr wrap="square" rtlCol="0">
            <a:spAutoFit/>
          </a:bodyPr>
          <a:lstStyle/>
          <a:p>
            <a:pPr marL="108000" indent="-108000">
              <a:buFont typeface="Arial" panose="020B0604020202020204" pitchFamily="34" charset="0"/>
              <a:buChar char="•"/>
            </a:pPr>
            <a:r>
              <a:rPr lang="en-IN" sz="1400" dirty="0">
                <a:solidFill>
                  <a:schemeClr val="bg1"/>
                </a:solidFill>
              </a:rPr>
              <a:t>AR – Education Tools.</a:t>
            </a:r>
          </a:p>
          <a:p>
            <a:pPr marL="108000" indent="-108000">
              <a:buFont typeface="Arial" panose="020B0604020202020204" pitchFamily="34" charset="0"/>
              <a:buChar char="•"/>
            </a:pPr>
            <a:r>
              <a:rPr lang="en-IN" sz="1400" dirty="0">
                <a:solidFill>
                  <a:schemeClr val="bg1"/>
                </a:solidFill>
              </a:rPr>
              <a:t>Expand Globally.</a:t>
            </a:r>
          </a:p>
        </p:txBody>
      </p:sp>
      <p:sp>
        <p:nvSpPr>
          <p:cNvPr id="92" name="TextBox 91">
            <a:extLst>
              <a:ext uri="{FF2B5EF4-FFF2-40B4-BE49-F238E27FC236}">
                <a16:creationId xmlns:a16="http://schemas.microsoft.com/office/drawing/2014/main" id="{FF66A4CB-B98A-B043-8038-D3401B05A957}"/>
              </a:ext>
            </a:extLst>
          </p:cNvPr>
          <p:cNvSpPr txBox="1"/>
          <p:nvPr/>
        </p:nvSpPr>
        <p:spPr>
          <a:xfrm>
            <a:off x="8228557" y="4984052"/>
            <a:ext cx="1944219" cy="1384995"/>
          </a:xfrm>
          <a:prstGeom prst="rect">
            <a:avLst/>
          </a:prstGeom>
          <a:noFill/>
        </p:spPr>
        <p:txBody>
          <a:bodyPr wrap="square" rtlCol="0">
            <a:spAutoFit/>
          </a:bodyPr>
          <a:lstStyle/>
          <a:p>
            <a:pPr marL="108000" indent="-108000">
              <a:buFont typeface="Arial" panose="020B0604020202020204" pitchFamily="34" charset="0"/>
              <a:buChar char="•"/>
            </a:pPr>
            <a:r>
              <a:rPr lang="en-IN" sz="1400" dirty="0">
                <a:solidFill>
                  <a:schemeClr val="bg1"/>
                </a:solidFill>
              </a:rPr>
              <a:t>DRS for user</a:t>
            </a:r>
          </a:p>
          <a:p>
            <a:pPr marL="108000" indent="-108000">
              <a:buFont typeface="Arial" panose="020B0604020202020204" pitchFamily="34" charset="0"/>
              <a:buChar char="•"/>
            </a:pPr>
            <a:r>
              <a:rPr lang="en-IN" sz="1400" dirty="0">
                <a:solidFill>
                  <a:schemeClr val="bg1"/>
                </a:solidFill>
              </a:rPr>
              <a:t>Block chain for Transaction.</a:t>
            </a:r>
          </a:p>
          <a:p>
            <a:pPr marL="108000" indent="-108000">
              <a:buFont typeface="Arial" panose="020B0604020202020204" pitchFamily="34" charset="0"/>
              <a:buChar char="•"/>
            </a:pPr>
            <a:r>
              <a:rPr lang="en-IN" sz="1400" dirty="0">
                <a:solidFill>
                  <a:schemeClr val="bg1"/>
                </a:solidFill>
              </a:rPr>
              <a:t>IoT integration for Real time logistics.</a:t>
            </a:r>
          </a:p>
          <a:p>
            <a:pPr marL="108000" indent="-108000">
              <a:buFont typeface="Arial" panose="020B0604020202020204" pitchFamily="34" charset="0"/>
              <a:buChar char="•"/>
            </a:pPr>
            <a:r>
              <a:rPr lang="en-IN" sz="1400" dirty="0">
                <a:solidFill>
                  <a:schemeClr val="bg1"/>
                </a:solidFill>
              </a:rPr>
              <a:t>GPS &amp; Geolocation.</a:t>
            </a:r>
          </a:p>
        </p:txBody>
      </p:sp>
      <p:cxnSp>
        <p:nvCxnSpPr>
          <p:cNvPr id="94" name="Straight Connector 93">
            <a:extLst>
              <a:ext uri="{FF2B5EF4-FFF2-40B4-BE49-F238E27FC236}">
                <a16:creationId xmlns:a16="http://schemas.microsoft.com/office/drawing/2014/main" id="{ACB64A8A-0D83-110C-3EDC-DF72E15C3A2B}"/>
              </a:ext>
            </a:extLst>
          </p:cNvPr>
          <p:cNvCxnSpPr>
            <a:endCxn id="68" idx="2"/>
          </p:cNvCxnSpPr>
          <p:nvPr/>
        </p:nvCxnSpPr>
        <p:spPr>
          <a:xfrm flipV="1">
            <a:off x="3713074" y="4742623"/>
            <a:ext cx="961110" cy="483013"/>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847CE7B-4251-6F59-FCA1-78851E2A0D53}"/>
              </a:ext>
            </a:extLst>
          </p:cNvPr>
          <p:cNvCxnSpPr>
            <a:stCxn id="68" idx="6"/>
            <a:endCxn id="70" idx="2"/>
          </p:cNvCxnSpPr>
          <p:nvPr/>
        </p:nvCxnSpPr>
        <p:spPr>
          <a:xfrm>
            <a:off x="5580865" y="4869407"/>
            <a:ext cx="1000309" cy="460336"/>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BD3CAB6-5A7E-548E-8DE8-F90909F1525E}"/>
              </a:ext>
            </a:extLst>
          </p:cNvPr>
          <p:cNvCxnSpPr>
            <a:stCxn id="70" idx="6"/>
            <a:endCxn id="73" idx="2"/>
          </p:cNvCxnSpPr>
          <p:nvPr/>
        </p:nvCxnSpPr>
        <p:spPr>
          <a:xfrm flipV="1">
            <a:off x="7526852" y="4401615"/>
            <a:ext cx="935666" cy="928128"/>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A678474-645E-4CFF-290E-9703E4CEB0DD}"/>
              </a:ext>
            </a:extLst>
          </p:cNvPr>
          <p:cNvCxnSpPr>
            <a:endCxn id="75" idx="1"/>
          </p:cNvCxnSpPr>
          <p:nvPr/>
        </p:nvCxnSpPr>
        <p:spPr>
          <a:xfrm>
            <a:off x="9426174" y="4573798"/>
            <a:ext cx="1056180" cy="40161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5C2742C-47D1-2926-AF5C-5231E5F8DFCF}"/>
              </a:ext>
            </a:extLst>
          </p:cNvPr>
          <p:cNvCxnSpPr/>
          <p:nvPr/>
        </p:nvCxnSpPr>
        <p:spPr>
          <a:xfrm>
            <a:off x="2762812" y="1187139"/>
            <a:ext cx="1148545" cy="67495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7820D27-04A7-5C08-7A06-4BBF2DA6B919}"/>
              </a:ext>
            </a:extLst>
          </p:cNvPr>
          <p:cNvCxnSpPr>
            <a:endCxn id="31" idx="3"/>
          </p:cNvCxnSpPr>
          <p:nvPr/>
        </p:nvCxnSpPr>
        <p:spPr>
          <a:xfrm flipV="1">
            <a:off x="4874568" y="1285436"/>
            <a:ext cx="1335340" cy="670865"/>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706E818-5639-DEF4-6BAB-999F0DCB0B4C}"/>
              </a:ext>
            </a:extLst>
          </p:cNvPr>
          <p:cNvCxnSpPr/>
          <p:nvPr/>
        </p:nvCxnSpPr>
        <p:spPr>
          <a:xfrm>
            <a:off x="7033876" y="1010757"/>
            <a:ext cx="1546060" cy="905179"/>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D000115-F83D-9A65-46B2-ABAA7379988B}"/>
              </a:ext>
            </a:extLst>
          </p:cNvPr>
          <p:cNvCxnSpPr>
            <a:stCxn id="33" idx="7"/>
            <a:endCxn id="53" idx="1"/>
          </p:cNvCxnSpPr>
          <p:nvPr/>
        </p:nvCxnSpPr>
        <p:spPr>
          <a:xfrm flipV="1">
            <a:off x="9336292" y="1061337"/>
            <a:ext cx="1094580" cy="750074"/>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4FA362EE-645C-CE60-FBD4-1F708183C7A1}"/>
              </a:ext>
            </a:extLst>
          </p:cNvPr>
          <p:cNvPicPr>
            <a:picLocks noChangeAspect="1"/>
          </p:cNvPicPr>
          <p:nvPr/>
        </p:nvPicPr>
        <p:blipFill>
          <a:blip r:embed="rId18">
            <a:extLst>
              <a:ext uri="{BEBA8EAE-BF5A-486C-A8C5-ECC9F3942E4B}">
                <a14:imgProps xmlns:a14="http://schemas.microsoft.com/office/drawing/2010/main">
                  <a14:imgLayer r:embed="rId19">
                    <a14:imgEffect>
                      <a14:artisticGlowEdges/>
                    </a14:imgEffect>
                  </a14:imgLayer>
                </a14:imgProps>
              </a:ext>
              <a:ext uri="{837473B0-CC2E-450A-ABE3-18F120FF3D39}">
                <a1611:picAttrSrcUrl xmlns:a1611="http://schemas.microsoft.com/office/drawing/2016/11/main" r:id="rId20"/>
              </a:ext>
            </a:extLst>
          </a:blip>
          <a:stretch>
            <a:fillRect/>
          </a:stretch>
        </p:blipFill>
        <p:spPr>
          <a:xfrm>
            <a:off x="6735470" y="5027990"/>
            <a:ext cx="648768" cy="603505"/>
          </a:xfrm>
          <a:prstGeom prst="rect">
            <a:avLst/>
          </a:prstGeom>
          <a:effectLst>
            <a:glow rad="63500">
              <a:schemeClr val="accent3">
                <a:satMod val="175000"/>
                <a:alpha val="40000"/>
              </a:schemeClr>
            </a:glow>
          </a:effectLst>
        </p:spPr>
      </p:pic>
    </p:spTree>
    <p:extLst>
      <p:ext uri="{BB962C8B-B14F-4D97-AF65-F5344CB8AC3E}">
        <p14:creationId xmlns:p14="http://schemas.microsoft.com/office/powerpoint/2010/main" val="2380916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CC1F9-A659-1689-E948-E05036CA2765}"/>
            </a:ext>
          </a:extLst>
        </p:cNvPr>
        <p:cNvGrpSpPr/>
        <p:nvPr/>
      </p:nvGrpSpPr>
      <p:grpSpPr>
        <a:xfrm>
          <a:off x="0" y="0"/>
          <a:ext cx="0" cy="0"/>
          <a:chOff x="0" y="0"/>
          <a:chExt cx="0" cy="0"/>
        </a:xfrm>
      </p:grpSpPr>
      <p:sp>
        <p:nvSpPr>
          <p:cNvPr id="33" name="TextBox 32">
            <a:extLst>
              <a:ext uri="{FF2B5EF4-FFF2-40B4-BE49-F238E27FC236}">
                <a16:creationId xmlns:a16="http://schemas.microsoft.com/office/drawing/2014/main" id="{06BB2FDD-C862-D7B7-6B5A-98368346FF31}"/>
              </a:ext>
            </a:extLst>
          </p:cNvPr>
          <p:cNvSpPr txBox="1"/>
          <p:nvPr/>
        </p:nvSpPr>
        <p:spPr>
          <a:xfrm>
            <a:off x="1226372" y="30187"/>
            <a:ext cx="9617336" cy="523220"/>
          </a:xfrm>
          <a:prstGeom prst="rect">
            <a:avLst/>
          </a:prstGeom>
          <a:noFill/>
        </p:spPr>
        <p:txBody>
          <a:bodyPr wrap="square">
            <a:spAutoFit/>
          </a:bodyPr>
          <a:lstStyle/>
          <a:p>
            <a:pPr algn="ctr"/>
            <a:r>
              <a:rPr lang="en-US" sz="2800" cap="all" spc="400" dirty="0">
                <a:solidFill>
                  <a:schemeClr val="accent6">
                    <a:lumMod val="60000"/>
                    <a:lumOff val="40000"/>
                  </a:schemeClr>
                </a:solidFill>
                <a:latin typeface="+mj-lt"/>
                <a:ea typeface="+mj-ea"/>
                <a:cs typeface="+mj-cs"/>
              </a:rPr>
              <a:t>Digital Strategic Business Initiative</a:t>
            </a:r>
            <a:endParaRPr lang="en-IN" sz="2800" cap="all" spc="400" dirty="0">
              <a:solidFill>
                <a:schemeClr val="accent6">
                  <a:lumMod val="60000"/>
                  <a:lumOff val="40000"/>
                </a:schemeClr>
              </a:solidFill>
              <a:latin typeface="+mj-lt"/>
              <a:ea typeface="+mj-ea"/>
              <a:cs typeface="+mj-cs"/>
            </a:endParaRPr>
          </a:p>
        </p:txBody>
      </p:sp>
      <p:sp>
        <p:nvSpPr>
          <p:cNvPr id="35" name="Flowchart: Connector 34">
            <a:extLst>
              <a:ext uri="{FF2B5EF4-FFF2-40B4-BE49-F238E27FC236}">
                <a16:creationId xmlns:a16="http://schemas.microsoft.com/office/drawing/2014/main" id="{2B85DC0B-0C33-387C-D1BA-5DAF23A87298}"/>
              </a:ext>
            </a:extLst>
          </p:cNvPr>
          <p:cNvSpPr/>
          <p:nvPr/>
        </p:nvSpPr>
        <p:spPr>
          <a:xfrm>
            <a:off x="127070" y="2362187"/>
            <a:ext cx="892885" cy="1194099"/>
          </a:xfrm>
          <a:prstGeom prst="flowChartConnector">
            <a:avLst/>
          </a:prstGeom>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7" name="Straight Arrow Connector 36">
            <a:extLst>
              <a:ext uri="{FF2B5EF4-FFF2-40B4-BE49-F238E27FC236}">
                <a16:creationId xmlns:a16="http://schemas.microsoft.com/office/drawing/2014/main" id="{455EAD76-64BC-C247-EB26-AD22E2F9C247}"/>
              </a:ext>
            </a:extLst>
          </p:cNvPr>
          <p:cNvCxnSpPr>
            <a:cxnSpLocks/>
          </p:cNvCxnSpPr>
          <p:nvPr/>
        </p:nvCxnSpPr>
        <p:spPr>
          <a:xfrm>
            <a:off x="1010588" y="2967930"/>
            <a:ext cx="8370080" cy="41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DF85567-3B13-6022-F36D-B10D2C7FE572}"/>
              </a:ext>
            </a:extLst>
          </p:cNvPr>
          <p:cNvSpPr txBox="1"/>
          <p:nvPr/>
        </p:nvSpPr>
        <p:spPr>
          <a:xfrm>
            <a:off x="462579" y="629961"/>
            <a:ext cx="2216075" cy="1015663"/>
          </a:xfrm>
          <a:prstGeom prst="rect">
            <a:avLst/>
          </a:prstGeom>
          <a:noFill/>
        </p:spPr>
        <p:txBody>
          <a:bodyPr wrap="square">
            <a:spAutoFit/>
          </a:bodyPr>
          <a:lstStyle/>
          <a:p>
            <a:r>
              <a:rPr lang="en-IN" b="1" dirty="0">
                <a:solidFill>
                  <a:schemeClr val="bg1"/>
                </a:solidFill>
              </a:rPr>
              <a:t>Current Performance</a:t>
            </a:r>
          </a:p>
          <a:p>
            <a:pPr marL="285750" indent="-285750">
              <a:buFont typeface="Wingdings" panose="05000000000000000000" pitchFamily="2" charset="2"/>
              <a:buChar char="ü"/>
            </a:pPr>
            <a:r>
              <a:rPr lang="en-IN" sz="1400" dirty="0">
                <a:solidFill>
                  <a:schemeClr val="bg1"/>
                </a:solidFill>
              </a:rPr>
              <a:t>Digital waste management B2B.</a:t>
            </a:r>
          </a:p>
          <a:p>
            <a:pPr marL="285750" indent="-285750">
              <a:buFont typeface="Wingdings" panose="05000000000000000000" pitchFamily="2" charset="2"/>
              <a:buChar char="ü"/>
            </a:pPr>
            <a:r>
              <a:rPr lang="en-IN" sz="1400" dirty="0">
                <a:solidFill>
                  <a:schemeClr val="bg1"/>
                </a:solidFill>
              </a:rPr>
              <a:t>Provide EPR.</a:t>
            </a:r>
          </a:p>
        </p:txBody>
      </p:sp>
      <p:sp>
        <p:nvSpPr>
          <p:cNvPr id="49" name="TextBox 48">
            <a:extLst>
              <a:ext uri="{FF2B5EF4-FFF2-40B4-BE49-F238E27FC236}">
                <a16:creationId xmlns:a16="http://schemas.microsoft.com/office/drawing/2014/main" id="{0398E095-A18D-D371-D7EE-EE4857A377CC}"/>
              </a:ext>
            </a:extLst>
          </p:cNvPr>
          <p:cNvSpPr txBox="1"/>
          <p:nvPr/>
        </p:nvSpPr>
        <p:spPr>
          <a:xfrm>
            <a:off x="127070" y="3616982"/>
            <a:ext cx="2624867" cy="1877437"/>
          </a:xfrm>
          <a:prstGeom prst="rect">
            <a:avLst/>
          </a:prstGeom>
          <a:noFill/>
        </p:spPr>
        <p:txBody>
          <a:bodyPr wrap="square">
            <a:spAutoFit/>
          </a:bodyPr>
          <a:lstStyle/>
          <a:p>
            <a:r>
              <a:rPr lang="en-IN" b="1" dirty="0">
                <a:solidFill>
                  <a:schemeClr val="bg1"/>
                </a:solidFill>
              </a:rPr>
              <a:t>Objectives</a:t>
            </a:r>
          </a:p>
          <a:p>
            <a:pPr marL="284400" indent="-284400">
              <a:buFont typeface="Wingdings" panose="05000000000000000000" pitchFamily="2" charset="2"/>
              <a:buChar char="ü"/>
            </a:pPr>
            <a:r>
              <a:rPr lang="en-IN" sz="1400" dirty="0">
                <a:solidFill>
                  <a:schemeClr val="bg1"/>
                </a:solidFill>
              </a:rPr>
              <a:t>Mobile App with -Smart technology like AI, IoT, Block Chain, Data analytics.</a:t>
            </a:r>
          </a:p>
          <a:p>
            <a:pPr marL="284400" indent="-284400">
              <a:buFont typeface="Wingdings" panose="05000000000000000000" pitchFamily="2" charset="2"/>
              <a:buChar char="ü"/>
            </a:pPr>
            <a:r>
              <a:rPr lang="en-IN" sz="1400" dirty="0">
                <a:solidFill>
                  <a:schemeClr val="bg1"/>
                </a:solidFill>
              </a:rPr>
              <a:t>UI/UX Design.</a:t>
            </a:r>
          </a:p>
          <a:p>
            <a:pPr marL="284400" indent="-284400">
              <a:buFont typeface="Wingdings" panose="05000000000000000000" pitchFamily="2" charset="2"/>
              <a:buChar char="ü"/>
            </a:pPr>
            <a:r>
              <a:rPr lang="en-IN" sz="1400" dirty="0">
                <a:solidFill>
                  <a:schemeClr val="bg1"/>
                </a:solidFill>
              </a:rPr>
              <a:t>Expand types of waste collection.</a:t>
            </a:r>
          </a:p>
          <a:p>
            <a:pPr marL="284400" indent="-284400">
              <a:buFont typeface="Wingdings" panose="05000000000000000000" pitchFamily="2" charset="2"/>
              <a:buChar char="ü"/>
            </a:pPr>
            <a:r>
              <a:rPr lang="en-IN" sz="1400" dirty="0">
                <a:solidFill>
                  <a:schemeClr val="bg1"/>
                </a:solidFill>
              </a:rPr>
              <a:t>Sustainability &amp; Rewards.</a:t>
            </a:r>
          </a:p>
        </p:txBody>
      </p:sp>
      <p:sp>
        <p:nvSpPr>
          <p:cNvPr id="51" name="TextBox 50">
            <a:extLst>
              <a:ext uri="{FF2B5EF4-FFF2-40B4-BE49-F238E27FC236}">
                <a16:creationId xmlns:a16="http://schemas.microsoft.com/office/drawing/2014/main" id="{2B2F59CB-8232-7252-3D0E-786DB42C503A}"/>
              </a:ext>
            </a:extLst>
          </p:cNvPr>
          <p:cNvSpPr txBox="1"/>
          <p:nvPr/>
        </p:nvSpPr>
        <p:spPr>
          <a:xfrm>
            <a:off x="2561153" y="3510647"/>
            <a:ext cx="2148840" cy="1938992"/>
          </a:xfrm>
          <a:prstGeom prst="rect">
            <a:avLst/>
          </a:prstGeom>
          <a:noFill/>
        </p:spPr>
        <p:txBody>
          <a:bodyPr wrap="square">
            <a:spAutoFit/>
          </a:bodyPr>
          <a:lstStyle/>
          <a:p>
            <a:r>
              <a:rPr lang="en-IN" b="1" dirty="0">
                <a:solidFill>
                  <a:schemeClr val="bg1"/>
                </a:solidFill>
              </a:rPr>
              <a:t>Market Research</a:t>
            </a:r>
          </a:p>
          <a:p>
            <a:pPr marL="285750" indent="-285750">
              <a:buFont typeface="Wingdings" panose="05000000000000000000" pitchFamily="2" charset="2"/>
              <a:buChar char="ü"/>
            </a:pPr>
            <a:r>
              <a:rPr lang="en-IN" sz="1400" dirty="0">
                <a:solidFill>
                  <a:schemeClr val="bg1"/>
                </a:solidFill>
              </a:rPr>
              <a:t>Identify Customer needs  using</a:t>
            </a:r>
          </a:p>
          <a:p>
            <a:r>
              <a:rPr lang="en-IN" sz="1400" dirty="0">
                <a:solidFill>
                  <a:schemeClr val="bg1"/>
                </a:solidFill>
              </a:rPr>
              <a:t>     Data analytics</a:t>
            </a:r>
          </a:p>
          <a:p>
            <a:pPr marL="285750" indent="-285750">
              <a:buFont typeface="Wingdings" panose="05000000000000000000" pitchFamily="2" charset="2"/>
              <a:buChar char="ü"/>
            </a:pPr>
            <a:r>
              <a:rPr lang="en-IN" sz="1400" dirty="0">
                <a:solidFill>
                  <a:schemeClr val="bg1"/>
                </a:solidFill>
              </a:rPr>
              <a:t>Feedback &amp; Surveys</a:t>
            </a:r>
          </a:p>
          <a:p>
            <a:pPr marL="285750" indent="-285750">
              <a:buFont typeface="Wingdings" panose="05000000000000000000" pitchFamily="2" charset="2"/>
              <a:buChar char="ü"/>
            </a:pPr>
            <a:r>
              <a:rPr lang="en-IN" sz="1400" dirty="0">
                <a:solidFill>
                  <a:schemeClr val="bg1"/>
                </a:solidFill>
              </a:rPr>
              <a:t>Segmentation &amp; Personalisation.</a:t>
            </a:r>
          </a:p>
          <a:p>
            <a:endParaRPr lang="en-IN" dirty="0">
              <a:solidFill>
                <a:schemeClr val="bg1"/>
              </a:solidFill>
            </a:endParaRPr>
          </a:p>
        </p:txBody>
      </p:sp>
      <p:sp>
        <p:nvSpPr>
          <p:cNvPr id="53" name="TextBox 52">
            <a:extLst>
              <a:ext uri="{FF2B5EF4-FFF2-40B4-BE49-F238E27FC236}">
                <a16:creationId xmlns:a16="http://schemas.microsoft.com/office/drawing/2014/main" id="{10557858-A60A-0958-4C14-D7761F4DBFDA}"/>
              </a:ext>
            </a:extLst>
          </p:cNvPr>
          <p:cNvSpPr txBox="1"/>
          <p:nvPr/>
        </p:nvSpPr>
        <p:spPr>
          <a:xfrm>
            <a:off x="3342054" y="614614"/>
            <a:ext cx="5780432" cy="1908215"/>
          </a:xfrm>
          <a:prstGeom prst="rect">
            <a:avLst/>
          </a:prstGeom>
          <a:noFill/>
        </p:spPr>
        <p:txBody>
          <a:bodyPr wrap="square">
            <a:spAutoFit/>
          </a:bodyPr>
          <a:lstStyle/>
          <a:p>
            <a:r>
              <a:rPr lang="en-IN" b="1" dirty="0">
                <a:solidFill>
                  <a:schemeClr val="bg1"/>
                </a:solidFill>
              </a:rPr>
              <a:t>Leverage Technology</a:t>
            </a:r>
          </a:p>
          <a:p>
            <a:pPr marL="285750" indent="-285750">
              <a:buFont typeface="Wingdings" panose="05000000000000000000" pitchFamily="2" charset="2"/>
              <a:buChar char="ü"/>
            </a:pPr>
            <a:r>
              <a:rPr lang="en-IN" sz="1400" dirty="0">
                <a:solidFill>
                  <a:schemeClr val="bg1"/>
                </a:solidFill>
              </a:rPr>
              <a:t>AI and ML for Waste Prediction &amp; Sorting</a:t>
            </a:r>
          </a:p>
          <a:p>
            <a:pPr marL="285750" indent="-285750">
              <a:buFont typeface="Wingdings" panose="05000000000000000000" pitchFamily="2" charset="2"/>
              <a:buChar char="ü"/>
            </a:pPr>
            <a:r>
              <a:rPr lang="en-IN" sz="1400" dirty="0">
                <a:solidFill>
                  <a:schemeClr val="bg1"/>
                </a:solidFill>
              </a:rPr>
              <a:t>IoT – Real Time Tracking.</a:t>
            </a:r>
          </a:p>
          <a:p>
            <a:pPr marL="285750" indent="-285750">
              <a:buFont typeface="Wingdings" panose="05000000000000000000" pitchFamily="2" charset="2"/>
              <a:buChar char="ü"/>
            </a:pPr>
            <a:r>
              <a:rPr lang="en-IN" sz="1400" dirty="0">
                <a:solidFill>
                  <a:schemeClr val="bg1"/>
                </a:solidFill>
              </a:rPr>
              <a:t>Block Chain – Money Transfer Trace-Ability and Transparency. Reward Systems for User.</a:t>
            </a:r>
          </a:p>
          <a:p>
            <a:pPr marL="285750" indent="-285750">
              <a:buFont typeface="Wingdings" panose="05000000000000000000" pitchFamily="2" charset="2"/>
              <a:buChar char="ü"/>
            </a:pPr>
            <a:r>
              <a:rPr lang="en-IN" sz="1400" dirty="0">
                <a:solidFill>
                  <a:schemeClr val="bg1"/>
                </a:solidFill>
              </a:rPr>
              <a:t>Geo-Location &amp; GPS - Optimised logistics &amp;Localised Services.</a:t>
            </a:r>
          </a:p>
          <a:p>
            <a:pPr marL="285750" indent="-285750">
              <a:buFont typeface="Wingdings" panose="05000000000000000000" pitchFamily="2" charset="2"/>
              <a:buChar char="ü"/>
            </a:pPr>
            <a:r>
              <a:rPr lang="en-IN" sz="1400" dirty="0">
                <a:solidFill>
                  <a:schemeClr val="bg1"/>
                </a:solidFill>
              </a:rPr>
              <a:t>Cloud Computing – AWS and Google Cloud Data analytics &amp; Scalability. </a:t>
            </a:r>
          </a:p>
          <a:p>
            <a:pPr marL="285750" indent="-285750">
              <a:buFont typeface="Wingdings" panose="05000000000000000000" pitchFamily="2" charset="2"/>
              <a:buChar char="ü"/>
            </a:pPr>
            <a:r>
              <a:rPr lang="en-IN" sz="1400" dirty="0">
                <a:solidFill>
                  <a:schemeClr val="bg1"/>
                </a:solidFill>
              </a:rPr>
              <a:t>AR Augmented Reality for Education Visualise waste management</a:t>
            </a:r>
            <a:r>
              <a:rPr lang="en-IN" sz="1600" dirty="0">
                <a:solidFill>
                  <a:schemeClr val="bg1"/>
                </a:solidFill>
              </a:rPr>
              <a:t>.</a:t>
            </a:r>
          </a:p>
        </p:txBody>
      </p:sp>
      <p:sp>
        <p:nvSpPr>
          <p:cNvPr id="55" name="TextBox 54">
            <a:extLst>
              <a:ext uri="{FF2B5EF4-FFF2-40B4-BE49-F238E27FC236}">
                <a16:creationId xmlns:a16="http://schemas.microsoft.com/office/drawing/2014/main" id="{81254B4A-99E5-1BC1-551C-20750EE3A4E9}"/>
              </a:ext>
            </a:extLst>
          </p:cNvPr>
          <p:cNvSpPr txBox="1"/>
          <p:nvPr/>
        </p:nvSpPr>
        <p:spPr>
          <a:xfrm>
            <a:off x="4840942" y="3233120"/>
            <a:ext cx="1943401" cy="1723549"/>
          </a:xfrm>
          <a:prstGeom prst="rect">
            <a:avLst/>
          </a:prstGeom>
          <a:noFill/>
        </p:spPr>
        <p:txBody>
          <a:bodyPr wrap="square">
            <a:spAutoFit/>
          </a:bodyPr>
          <a:lstStyle/>
          <a:p>
            <a:r>
              <a:rPr lang="en-IN" b="1" dirty="0">
                <a:solidFill>
                  <a:schemeClr val="bg1"/>
                </a:solidFill>
              </a:rPr>
              <a:t>Implementation</a:t>
            </a:r>
          </a:p>
          <a:p>
            <a:pPr marL="285750" indent="-285750">
              <a:buFont typeface="Wingdings" panose="05000000000000000000" pitchFamily="2" charset="2"/>
              <a:buChar char="ü"/>
            </a:pPr>
            <a:r>
              <a:rPr lang="en-IN" sz="1400" dirty="0">
                <a:solidFill>
                  <a:schemeClr val="bg1"/>
                </a:solidFill>
              </a:rPr>
              <a:t>Develop a Roadmap, for   Time phase based implementation of the project</a:t>
            </a:r>
          </a:p>
          <a:p>
            <a:r>
              <a:rPr lang="en-IN" dirty="0">
                <a:solidFill>
                  <a:schemeClr val="bg1"/>
                </a:solidFill>
              </a:rPr>
              <a:t> </a:t>
            </a:r>
          </a:p>
        </p:txBody>
      </p:sp>
      <p:sp>
        <p:nvSpPr>
          <p:cNvPr id="61" name="TextBox 60">
            <a:extLst>
              <a:ext uri="{FF2B5EF4-FFF2-40B4-BE49-F238E27FC236}">
                <a16:creationId xmlns:a16="http://schemas.microsoft.com/office/drawing/2014/main" id="{CB2A3A6E-EFA8-B601-2F6E-BF16B7BC4ED7}"/>
              </a:ext>
            </a:extLst>
          </p:cNvPr>
          <p:cNvSpPr txBox="1"/>
          <p:nvPr/>
        </p:nvSpPr>
        <p:spPr>
          <a:xfrm>
            <a:off x="7482009" y="3280264"/>
            <a:ext cx="2508428" cy="2154436"/>
          </a:xfrm>
          <a:prstGeom prst="rect">
            <a:avLst/>
          </a:prstGeom>
          <a:noFill/>
        </p:spPr>
        <p:txBody>
          <a:bodyPr wrap="square">
            <a:spAutoFit/>
          </a:bodyPr>
          <a:lstStyle/>
          <a:p>
            <a:r>
              <a:rPr lang="en-IN" b="1" dirty="0">
                <a:solidFill>
                  <a:schemeClr val="bg1"/>
                </a:solidFill>
              </a:rPr>
              <a:t>Foster a digital culture</a:t>
            </a:r>
          </a:p>
          <a:p>
            <a:pPr marL="285750" indent="-285750">
              <a:buFont typeface="Wingdings" panose="05000000000000000000" pitchFamily="2" charset="2"/>
              <a:buChar char="ü"/>
            </a:pPr>
            <a:r>
              <a:rPr lang="en-IN" sz="1400" dirty="0">
                <a:solidFill>
                  <a:schemeClr val="bg1"/>
                </a:solidFill>
              </a:rPr>
              <a:t>Emphasis Digital Thinking</a:t>
            </a:r>
          </a:p>
          <a:p>
            <a:pPr marL="285750" indent="-285750">
              <a:buFont typeface="Wingdings" panose="05000000000000000000" pitchFamily="2" charset="2"/>
              <a:buChar char="ü"/>
            </a:pPr>
            <a:r>
              <a:rPr lang="en-IN" sz="1400" dirty="0">
                <a:solidFill>
                  <a:schemeClr val="bg1"/>
                </a:solidFill>
              </a:rPr>
              <a:t>Encourage Collaboration</a:t>
            </a:r>
          </a:p>
          <a:p>
            <a:pPr marL="285750" indent="-285750">
              <a:buFont typeface="Wingdings" panose="05000000000000000000" pitchFamily="2" charset="2"/>
              <a:buChar char="ü"/>
            </a:pPr>
            <a:r>
              <a:rPr lang="en-IN" sz="1400" dirty="0">
                <a:solidFill>
                  <a:schemeClr val="bg1"/>
                </a:solidFill>
              </a:rPr>
              <a:t>Take Data-Driven Decisions </a:t>
            </a:r>
          </a:p>
          <a:p>
            <a:pPr marL="285750" indent="-285750">
              <a:buFont typeface="Wingdings" panose="05000000000000000000" pitchFamily="2" charset="2"/>
              <a:buChar char="ü"/>
            </a:pPr>
            <a:r>
              <a:rPr lang="en-IN" sz="1400" dirty="0">
                <a:solidFill>
                  <a:schemeClr val="bg1"/>
                </a:solidFill>
              </a:rPr>
              <a:t>Promote learning and Innovation</a:t>
            </a:r>
          </a:p>
          <a:p>
            <a:pPr marL="285750" indent="-285750">
              <a:buFont typeface="Wingdings" panose="05000000000000000000" pitchFamily="2" charset="2"/>
              <a:buChar char="ü"/>
            </a:pPr>
            <a:r>
              <a:rPr lang="en-IN" sz="1400" dirty="0">
                <a:solidFill>
                  <a:schemeClr val="bg1"/>
                </a:solidFill>
              </a:rPr>
              <a:t>Scalable Infrastructure.</a:t>
            </a:r>
          </a:p>
          <a:p>
            <a:pPr marL="285750" indent="-285750">
              <a:buFont typeface="Wingdings" panose="05000000000000000000" pitchFamily="2" charset="2"/>
              <a:buChar char="ü"/>
            </a:pPr>
            <a:r>
              <a:rPr lang="en-IN" sz="1400" dirty="0">
                <a:solidFill>
                  <a:schemeClr val="bg1"/>
                </a:solidFill>
              </a:rPr>
              <a:t>Promote Inclusivity.</a:t>
            </a:r>
          </a:p>
          <a:p>
            <a:endParaRPr lang="en-IN" dirty="0">
              <a:solidFill>
                <a:schemeClr val="bg1"/>
              </a:solidFill>
            </a:endParaRPr>
          </a:p>
        </p:txBody>
      </p:sp>
      <p:sp>
        <p:nvSpPr>
          <p:cNvPr id="63" name="TextBox 62">
            <a:extLst>
              <a:ext uri="{FF2B5EF4-FFF2-40B4-BE49-F238E27FC236}">
                <a16:creationId xmlns:a16="http://schemas.microsoft.com/office/drawing/2014/main" id="{B6D57B86-EC08-520F-A858-F14518B5DC1D}"/>
              </a:ext>
            </a:extLst>
          </p:cNvPr>
          <p:cNvSpPr txBox="1"/>
          <p:nvPr/>
        </p:nvSpPr>
        <p:spPr>
          <a:xfrm>
            <a:off x="9140427" y="1726779"/>
            <a:ext cx="3000538" cy="1231106"/>
          </a:xfrm>
          <a:prstGeom prst="rect">
            <a:avLst/>
          </a:prstGeom>
          <a:noFill/>
        </p:spPr>
        <p:txBody>
          <a:bodyPr wrap="square">
            <a:spAutoFit/>
          </a:bodyPr>
          <a:lstStyle/>
          <a:p>
            <a:pPr marL="285750" indent="-285750">
              <a:buFont typeface="Wingdings" panose="05000000000000000000" pitchFamily="2" charset="2"/>
              <a:buChar char="ü"/>
            </a:pPr>
            <a:r>
              <a:rPr lang="en-IN" sz="1400" dirty="0">
                <a:solidFill>
                  <a:schemeClr val="bg1"/>
                </a:solidFill>
              </a:rPr>
              <a:t>User Engagement &amp; retention rate</a:t>
            </a:r>
          </a:p>
          <a:p>
            <a:pPr marL="285750" indent="-285750">
              <a:buFont typeface="Wingdings" panose="05000000000000000000" pitchFamily="2" charset="2"/>
              <a:buChar char="ü"/>
            </a:pPr>
            <a:r>
              <a:rPr lang="en-IN" sz="1400" dirty="0">
                <a:solidFill>
                  <a:schemeClr val="bg1"/>
                </a:solidFill>
              </a:rPr>
              <a:t>Accuracy and Efficiency</a:t>
            </a:r>
          </a:p>
          <a:p>
            <a:pPr marL="285750" indent="-285750">
              <a:buFont typeface="Wingdings" panose="05000000000000000000" pitchFamily="2" charset="2"/>
              <a:buChar char="ü"/>
            </a:pPr>
            <a:r>
              <a:rPr lang="en-IN" sz="1400" dirty="0">
                <a:solidFill>
                  <a:schemeClr val="bg1"/>
                </a:solidFill>
              </a:rPr>
              <a:t>Customer Satisfaction </a:t>
            </a:r>
          </a:p>
          <a:p>
            <a:pPr marL="285750" indent="-285750">
              <a:buFont typeface="Wingdings" panose="05000000000000000000" pitchFamily="2" charset="2"/>
              <a:buChar char="ü"/>
            </a:pPr>
            <a:r>
              <a:rPr lang="en-IN" sz="1400" dirty="0">
                <a:solidFill>
                  <a:schemeClr val="bg1"/>
                </a:solidFill>
              </a:rPr>
              <a:t>Operational performance metrics</a:t>
            </a:r>
          </a:p>
          <a:p>
            <a:r>
              <a:rPr lang="en-IN" b="1" dirty="0">
                <a:solidFill>
                  <a:schemeClr val="bg1"/>
                </a:solidFill>
              </a:rPr>
              <a:t>Measure and Optimise</a:t>
            </a:r>
          </a:p>
        </p:txBody>
      </p:sp>
      <p:sp>
        <p:nvSpPr>
          <p:cNvPr id="64" name="TextBox 63">
            <a:extLst>
              <a:ext uri="{FF2B5EF4-FFF2-40B4-BE49-F238E27FC236}">
                <a16:creationId xmlns:a16="http://schemas.microsoft.com/office/drawing/2014/main" id="{EE2C3F76-AB07-E9FD-647F-5D117A78B37F}"/>
              </a:ext>
            </a:extLst>
          </p:cNvPr>
          <p:cNvSpPr txBox="1"/>
          <p:nvPr/>
        </p:nvSpPr>
        <p:spPr>
          <a:xfrm>
            <a:off x="304212" y="2773219"/>
            <a:ext cx="715743" cy="369332"/>
          </a:xfrm>
          <a:prstGeom prst="rect">
            <a:avLst/>
          </a:prstGeom>
          <a:noFill/>
        </p:spPr>
        <p:txBody>
          <a:bodyPr wrap="square" rtlCol="0">
            <a:spAutoFit/>
          </a:bodyPr>
          <a:lstStyle/>
          <a:p>
            <a:r>
              <a:rPr lang="en-IN" dirty="0">
                <a:solidFill>
                  <a:schemeClr val="bg1"/>
                </a:solidFill>
              </a:rPr>
              <a:t>DSBI</a:t>
            </a:r>
          </a:p>
        </p:txBody>
      </p:sp>
      <p:cxnSp>
        <p:nvCxnSpPr>
          <p:cNvPr id="81" name="Straight Arrow Connector 80">
            <a:extLst>
              <a:ext uri="{FF2B5EF4-FFF2-40B4-BE49-F238E27FC236}">
                <a16:creationId xmlns:a16="http://schemas.microsoft.com/office/drawing/2014/main" id="{FB198BBD-11B0-1A41-6F12-14F44D52C013}"/>
              </a:ext>
            </a:extLst>
          </p:cNvPr>
          <p:cNvCxnSpPr/>
          <p:nvPr/>
        </p:nvCxnSpPr>
        <p:spPr>
          <a:xfrm>
            <a:off x="1721225" y="3057277"/>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BE687F21-74A5-0E91-2326-39CBF1698051}"/>
              </a:ext>
            </a:extLst>
          </p:cNvPr>
          <p:cNvCxnSpPr>
            <a:cxnSpLocks/>
            <a:stCxn id="49" idx="0"/>
          </p:cNvCxnSpPr>
          <p:nvPr/>
        </p:nvCxnSpPr>
        <p:spPr>
          <a:xfrm rot="16200000" flipV="1">
            <a:off x="1168801" y="3346278"/>
            <a:ext cx="237810" cy="3035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C6CDD58C-918D-29B0-EB2F-3C37DD78A419}"/>
              </a:ext>
            </a:extLst>
          </p:cNvPr>
          <p:cNvCxnSpPr/>
          <p:nvPr/>
        </p:nvCxnSpPr>
        <p:spPr>
          <a:xfrm rot="5400000">
            <a:off x="1175274" y="3010335"/>
            <a:ext cx="597050" cy="494853"/>
          </a:xfrm>
          <a:prstGeom prst="bentConnector3">
            <a:avLst>
              <a:gd name="adj1" fmla="val 9684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B3409B16-A2CA-479D-E77E-186AE9A26258}"/>
              </a:ext>
            </a:extLst>
          </p:cNvPr>
          <p:cNvCxnSpPr/>
          <p:nvPr/>
        </p:nvCxnSpPr>
        <p:spPr>
          <a:xfrm rot="16200000" flipV="1">
            <a:off x="-115455" y="1591343"/>
            <a:ext cx="1981194" cy="825126"/>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FA0928D8-0450-40D7-D98F-220B6A09A16E}"/>
              </a:ext>
            </a:extLst>
          </p:cNvPr>
          <p:cNvCxnSpPr/>
          <p:nvPr/>
        </p:nvCxnSpPr>
        <p:spPr>
          <a:xfrm>
            <a:off x="3129655" y="986431"/>
            <a:ext cx="19445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3F1E5F2E-15E6-80E7-DBD7-9FEEBED9EC63}"/>
              </a:ext>
            </a:extLst>
          </p:cNvPr>
          <p:cNvCxnSpPr/>
          <p:nvPr/>
        </p:nvCxnSpPr>
        <p:spPr>
          <a:xfrm>
            <a:off x="2409713" y="322574"/>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78D70294-7D4B-5D14-CE00-21400A890307}"/>
              </a:ext>
            </a:extLst>
          </p:cNvPr>
          <p:cNvCxnSpPr/>
          <p:nvPr/>
        </p:nvCxnSpPr>
        <p:spPr>
          <a:xfrm>
            <a:off x="3147588" y="986431"/>
            <a:ext cx="0" cy="20233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9365322C-C382-DB96-07BE-D5565B2DF0AA}"/>
              </a:ext>
            </a:extLst>
          </p:cNvPr>
          <p:cNvCxnSpPr/>
          <p:nvPr/>
        </p:nvCxnSpPr>
        <p:spPr>
          <a:xfrm>
            <a:off x="5192358" y="3009751"/>
            <a:ext cx="0" cy="3690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17E51CE-840C-7524-A92F-F76C4158E966}"/>
              </a:ext>
            </a:extLst>
          </p:cNvPr>
          <p:cNvCxnSpPr/>
          <p:nvPr/>
        </p:nvCxnSpPr>
        <p:spPr>
          <a:xfrm>
            <a:off x="2866913" y="3009751"/>
            <a:ext cx="0" cy="5465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343D2FF-13D0-C806-140D-EDE3B10B0FDA}"/>
              </a:ext>
            </a:extLst>
          </p:cNvPr>
          <p:cNvCxnSpPr>
            <a:cxnSpLocks/>
          </p:cNvCxnSpPr>
          <p:nvPr/>
        </p:nvCxnSpPr>
        <p:spPr>
          <a:xfrm>
            <a:off x="8875059" y="3009751"/>
            <a:ext cx="0" cy="2504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596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2956595" y="2807310"/>
            <a:ext cx="5824073" cy="1940149"/>
          </a:xfrm>
        </p:spPr>
        <p:txBody>
          <a:bodyPr/>
          <a:lstStyle/>
          <a:p>
            <a:r>
              <a:rPr lang="en-ZA" dirty="0"/>
              <a:t>​</a:t>
            </a:r>
            <a:endParaRPr lang="en-US" dirty="0"/>
          </a:p>
          <a:p>
            <a:endParaRPr lang="en-ZA" dirty="0"/>
          </a:p>
        </p:txBody>
      </p:sp>
      <p:sp>
        <p:nvSpPr>
          <p:cNvPr id="5" name="Title 4">
            <a:extLst>
              <a:ext uri="{FF2B5EF4-FFF2-40B4-BE49-F238E27FC236}">
                <a16:creationId xmlns:a16="http://schemas.microsoft.com/office/drawing/2014/main" id="{2545946A-8C0F-A051-BBD0-EFD0ED506ECB}"/>
              </a:ext>
            </a:extLst>
          </p:cNvPr>
          <p:cNvSpPr>
            <a:spLocks noGrp="1"/>
          </p:cNvSpPr>
          <p:nvPr>
            <p:ph type="title"/>
          </p:nvPr>
        </p:nvSpPr>
        <p:spPr/>
        <p:txBody>
          <a:bodyPr/>
          <a:lstStyle/>
          <a:p>
            <a:endParaRPr lang="en-IN"/>
          </a:p>
        </p:txBody>
      </p:sp>
      <p:pic>
        <p:nvPicPr>
          <p:cNvPr id="7" name="Picture 6">
            <a:extLst>
              <a:ext uri="{FF2B5EF4-FFF2-40B4-BE49-F238E27FC236}">
                <a16:creationId xmlns:a16="http://schemas.microsoft.com/office/drawing/2014/main" id="{53027242-E669-98CC-DE5E-2919167AD541}"/>
              </a:ext>
            </a:extLst>
          </p:cNvPr>
          <p:cNvPicPr>
            <a:picLocks noChangeAspect="1"/>
          </p:cNvPicPr>
          <p:nvPr/>
        </p:nvPicPr>
        <p:blipFill>
          <a:blip r:embed="rId2"/>
          <a:stretch>
            <a:fillRect/>
          </a:stretch>
        </p:blipFill>
        <p:spPr>
          <a:xfrm>
            <a:off x="1386868" y="103565"/>
            <a:ext cx="9005653" cy="6477751"/>
          </a:xfrm>
          <a:prstGeom prst="rect">
            <a:avLst/>
          </a:prstGeom>
        </p:spPr>
      </p:pic>
      <p:sp>
        <p:nvSpPr>
          <p:cNvPr id="9" name="TextBox 8">
            <a:extLst>
              <a:ext uri="{FF2B5EF4-FFF2-40B4-BE49-F238E27FC236}">
                <a16:creationId xmlns:a16="http://schemas.microsoft.com/office/drawing/2014/main" id="{BF08D910-A57F-DAAE-6570-0F8D764A119C}"/>
              </a:ext>
            </a:extLst>
          </p:cNvPr>
          <p:cNvSpPr txBox="1"/>
          <p:nvPr/>
        </p:nvSpPr>
        <p:spPr>
          <a:xfrm>
            <a:off x="3047104" y="3247023"/>
            <a:ext cx="6094206" cy="369332"/>
          </a:xfrm>
          <a:prstGeom prst="rect">
            <a:avLst/>
          </a:prstGeom>
          <a:noFill/>
        </p:spPr>
        <p:txBody>
          <a:bodyPr wrap="square">
            <a:spAutoFit/>
          </a:bodyPr>
          <a:lstStyle/>
          <a:p>
            <a:r>
              <a:rPr lang="en-US" sz="1800" dirty="0"/>
              <a:t> </a:t>
            </a:r>
            <a:endParaRPr lang="en-IN" dirty="0"/>
          </a:p>
        </p:txBody>
      </p:sp>
    </p:spTree>
    <p:extLst>
      <p:ext uri="{BB962C8B-B14F-4D97-AF65-F5344CB8AC3E}">
        <p14:creationId xmlns:p14="http://schemas.microsoft.com/office/powerpoint/2010/main" val="2011919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48B2F6FE-2CF0-7F44-B7C7-65EE2B418183}"/>
              </a:ext>
            </a:extLst>
          </p:cNvPr>
          <p:cNvSpPr>
            <a:spLocks noGrp="1"/>
          </p:cNvSpPr>
          <p:nvPr>
            <p:ph type="title"/>
          </p:nvPr>
        </p:nvSpPr>
        <p:spPr/>
        <p:txBody>
          <a:bodyPr/>
          <a:lstStyle/>
          <a:p>
            <a:r>
              <a:rPr lang="en-US" sz="2800" cap="all" spc="400" dirty="0">
                <a:solidFill>
                  <a:schemeClr val="bg1"/>
                </a:solidFill>
              </a:rPr>
              <a:t>IMPLEMENTATION OF DSBI</a:t>
            </a:r>
          </a:p>
        </p:txBody>
      </p:sp>
      <p:pic>
        <p:nvPicPr>
          <p:cNvPr id="55" name="Picture Placeholder 7" descr="Businesswoman reviewing sticky notes on a wall">
            <a:extLst>
              <a:ext uri="{FF2B5EF4-FFF2-40B4-BE49-F238E27FC236}">
                <a16:creationId xmlns:a16="http://schemas.microsoft.com/office/drawing/2014/main" id="{9A8C3D8A-AD4E-BD2D-C807-79872E9076A5}"/>
              </a:ext>
            </a:extLst>
          </p:cNvPr>
          <p:cNvPicPr>
            <a:picLocks noGrp="1" noChangeAspect="1"/>
          </p:cNvPicPr>
          <p:nvPr>
            <p:ph type="pic" sz="quarter" idx="57"/>
          </p:nvPr>
        </p:nvPicPr>
        <p:blipFill>
          <a:blip r:embed="rId3" cstate="print">
            <a:extLst>
              <a:ext uri="{28A0092B-C50C-407E-A947-70E740481C1C}">
                <a14:useLocalDpi xmlns:a14="http://schemas.microsoft.com/office/drawing/2010/main"/>
              </a:ext>
            </a:extLst>
          </a:blip>
          <a:srcRect t="38" b="38"/>
          <a:stretch/>
        </p:blipFill>
        <p:spPr>
          <a:xfrm>
            <a:off x="983282" y="2073439"/>
            <a:ext cx="1621032" cy="1841551"/>
          </a:xfrm>
        </p:spPr>
      </p:pic>
      <p:sp>
        <p:nvSpPr>
          <p:cNvPr id="49" name="Text Placeholder 48">
            <a:extLst>
              <a:ext uri="{FF2B5EF4-FFF2-40B4-BE49-F238E27FC236}">
                <a16:creationId xmlns:a16="http://schemas.microsoft.com/office/drawing/2014/main" id="{1314DF81-1F76-3EC4-20FE-94867A9F0F85}"/>
              </a:ext>
            </a:extLst>
          </p:cNvPr>
          <p:cNvSpPr>
            <a:spLocks noGrp="1"/>
          </p:cNvSpPr>
          <p:nvPr>
            <p:ph type="body" sz="quarter" idx="27"/>
          </p:nvPr>
        </p:nvSpPr>
        <p:spPr>
          <a:xfrm>
            <a:off x="585177" y="3959776"/>
            <a:ext cx="2263163" cy="709988"/>
          </a:xfrm>
        </p:spPr>
        <p:txBody>
          <a:bodyPr/>
          <a:lstStyle/>
          <a:p>
            <a:r>
              <a:rPr lang="en-US" sz="1600" dirty="0"/>
              <a:t>Initial Research &amp; Planning (1-2 months</a:t>
            </a:r>
            <a:r>
              <a:rPr lang="en-US" sz="1400" dirty="0"/>
              <a:t>)</a:t>
            </a:r>
          </a:p>
          <a:p>
            <a:endParaRPr lang="en-US" dirty="0"/>
          </a:p>
        </p:txBody>
      </p:sp>
      <p:sp>
        <p:nvSpPr>
          <p:cNvPr id="50" name="Text Placeholder 49">
            <a:extLst>
              <a:ext uri="{FF2B5EF4-FFF2-40B4-BE49-F238E27FC236}">
                <a16:creationId xmlns:a16="http://schemas.microsoft.com/office/drawing/2014/main" id="{F4A301BE-C4E1-74D9-31AE-D8AB087895DB}"/>
              </a:ext>
            </a:extLst>
          </p:cNvPr>
          <p:cNvSpPr>
            <a:spLocks noGrp="1"/>
          </p:cNvSpPr>
          <p:nvPr>
            <p:ph type="body" sz="quarter" idx="28"/>
          </p:nvPr>
        </p:nvSpPr>
        <p:spPr>
          <a:xfrm>
            <a:off x="758888" y="4669764"/>
            <a:ext cx="1765259" cy="1485145"/>
          </a:xfrm>
        </p:spPr>
        <p:txBody>
          <a:bodyPr/>
          <a:lstStyle/>
          <a:p>
            <a:pPr marL="285750" indent="-285750" algn="l">
              <a:buFont typeface="Wingdings" panose="05000000000000000000" pitchFamily="2" charset="2"/>
              <a:buChar char="§"/>
            </a:pPr>
            <a:r>
              <a:rPr lang="en-US" altLang="zh-CN" dirty="0"/>
              <a:t>User Research and Data collection.</a:t>
            </a:r>
          </a:p>
          <a:p>
            <a:pPr marL="285750" indent="-285750" algn="l">
              <a:buFont typeface="Wingdings" panose="05000000000000000000" pitchFamily="2" charset="2"/>
              <a:buChar char="§"/>
            </a:pPr>
            <a:r>
              <a:rPr lang="en-US" altLang="zh-CN" dirty="0"/>
              <a:t>Define Core Feature. </a:t>
            </a:r>
          </a:p>
          <a:p>
            <a:pPr marL="285750" indent="-285750" algn="l">
              <a:buFont typeface="Wingdings" panose="05000000000000000000" pitchFamily="2" charset="2"/>
              <a:buChar char="§"/>
            </a:pPr>
            <a:r>
              <a:rPr lang="en-US" altLang="zh-CN" dirty="0"/>
              <a:t>Technology Feasibility Study.</a:t>
            </a:r>
          </a:p>
          <a:p>
            <a:endParaRPr lang="en-US" dirty="0"/>
          </a:p>
        </p:txBody>
      </p:sp>
      <p:pic>
        <p:nvPicPr>
          <p:cNvPr id="34" name="Picture Placeholder 9" descr="People working in office">
            <a:extLst>
              <a:ext uri="{FF2B5EF4-FFF2-40B4-BE49-F238E27FC236}">
                <a16:creationId xmlns:a16="http://schemas.microsoft.com/office/drawing/2014/main" id="{E83EA030-5740-6F6C-2CD2-743E3AFE8871}"/>
              </a:ext>
            </a:extLst>
          </p:cNvPr>
          <p:cNvPicPr>
            <a:picLocks noGrp="1" noChangeAspect="1"/>
          </p:cNvPicPr>
          <p:nvPr>
            <p:ph type="pic" sz="quarter" idx="58"/>
          </p:nvPr>
        </p:nvPicPr>
        <p:blipFill>
          <a:blip r:embed="rId4" cstate="print">
            <a:extLst>
              <a:ext uri="{28A0092B-C50C-407E-A947-70E740481C1C}">
                <a14:useLocalDpi xmlns:a14="http://schemas.microsoft.com/office/drawing/2010/main"/>
              </a:ext>
            </a:extLst>
          </a:blip>
          <a:srcRect l="11" r="11"/>
          <a:stretch/>
        </p:blipFill>
        <p:spPr>
          <a:xfrm>
            <a:off x="3109346" y="2073439"/>
            <a:ext cx="1621032" cy="1841551"/>
          </a:xfrm>
          <a:solidFill>
            <a:schemeClr val="bg1">
              <a:lumMod val="95000"/>
            </a:schemeClr>
          </a:solidFill>
        </p:spPr>
      </p:pic>
      <p:sp>
        <p:nvSpPr>
          <p:cNvPr id="4" name="Text Placeholder 3">
            <a:extLst>
              <a:ext uri="{FF2B5EF4-FFF2-40B4-BE49-F238E27FC236}">
                <a16:creationId xmlns:a16="http://schemas.microsoft.com/office/drawing/2014/main" id="{7FE65A67-333E-9FDE-3F4D-6F1490CD05E1}"/>
              </a:ext>
            </a:extLst>
          </p:cNvPr>
          <p:cNvSpPr>
            <a:spLocks noGrp="1"/>
          </p:cNvSpPr>
          <p:nvPr>
            <p:ph type="body" sz="quarter" idx="49"/>
          </p:nvPr>
        </p:nvSpPr>
        <p:spPr>
          <a:xfrm>
            <a:off x="2697858" y="3959776"/>
            <a:ext cx="2235917" cy="709988"/>
          </a:xfrm>
        </p:spPr>
        <p:txBody>
          <a:bodyPr/>
          <a:lstStyle/>
          <a:p>
            <a:r>
              <a:rPr lang="en-US" sz="1600" dirty="0"/>
              <a:t> Core Technology Development  (3-6 months)</a:t>
            </a:r>
          </a:p>
        </p:txBody>
      </p:sp>
      <p:sp>
        <p:nvSpPr>
          <p:cNvPr id="5" name="Text Placeholder 4">
            <a:extLst>
              <a:ext uri="{FF2B5EF4-FFF2-40B4-BE49-F238E27FC236}">
                <a16:creationId xmlns:a16="http://schemas.microsoft.com/office/drawing/2014/main" id="{B22062A9-5744-3D05-4BE8-6760FE725BFD}"/>
              </a:ext>
            </a:extLst>
          </p:cNvPr>
          <p:cNvSpPr>
            <a:spLocks noGrp="1"/>
          </p:cNvSpPr>
          <p:nvPr>
            <p:ph type="body" sz="quarter" idx="50"/>
          </p:nvPr>
        </p:nvSpPr>
        <p:spPr>
          <a:xfrm>
            <a:off x="3037407" y="4780480"/>
            <a:ext cx="1764910" cy="1247500"/>
          </a:xfrm>
        </p:spPr>
        <p:txBody>
          <a:bodyPr/>
          <a:lstStyle/>
          <a:p>
            <a:pPr marL="285750" indent="-285750" algn="l">
              <a:buFont typeface="Wingdings" panose="05000000000000000000" pitchFamily="2" charset="2"/>
              <a:buChar char="§"/>
            </a:pPr>
            <a:r>
              <a:rPr lang="en-US" altLang="zh-CN" dirty="0"/>
              <a:t>AI Integration </a:t>
            </a:r>
          </a:p>
          <a:p>
            <a:pPr marL="285750" indent="-285750" algn="l">
              <a:buFont typeface="Wingdings" panose="05000000000000000000" pitchFamily="2" charset="2"/>
              <a:buChar char="§"/>
            </a:pPr>
            <a:r>
              <a:rPr lang="en-US" altLang="zh-CN" dirty="0"/>
              <a:t>IoT Sensors</a:t>
            </a:r>
          </a:p>
          <a:p>
            <a:pPr marL="285750" indent="-285750" algn="l">
              <a:buFont typeface="Wingdings" panose="05000000000000000000" pitchFamily="2" charset="2"/>
              <a:buChar char="§"/>
            </a:pPr>
            <a:r>
              <a:rPr lang="en-US" altLang="zh-CN" dirty="0"/>
              <a:t>Block chain prototyping</a:t>
            </a:r>
          </a:p>
          <a:p>
            <a:pPr marL="285750" indent="-285750" algn="l">
              <a:buFont typeface="Wingdings" panose="05000000000000000000" pitchFamily="2" charset="2"/>
              <a:buChar char="§"/>
            </a:pPr>
            <a:r>
              <a:rPr lang="en-US" altLang="zh-CN" dirty="0"/>
              <a:t>Cloud Infrastructure</a:t>
            </a:r>
          </a:p>
          <a:p>
            <a:pPr marL="285750" indent="-285750">
              <a:buFont typeface="Arial" panose="020B0604020202020204" pitchFamily="34" charset="0"/>
              <a:buChar char="•"/>
            </a:pPr>
            <a:endParaRPr lang="en-US" altLang="zh-CN" dirty="0"/>
          </a:p>
          <a:p>
            <a:endParaRPr lang="en-US" altLang="zh-CN" dirty="0"/>
          </a:p>
          <a:p>
            <a:endParaRPr lang="en-US" dirty="0"/>
          </a:p>
        </p:txBody>
      </p:sp>
      <p:pic>
        <p:nvPicPr>
          <p:cNvPr id="33" name="Picture Placeholder  11" descr="Layout of website design sketches on white paper">
            <a:extLst>
              <a:ext uri="{FF2B5EF4-FFF2-40B4-BE49-F238E27FC236}">
                <a16:creationId xmlns:a16="http://schemas.microsoft.com/office/drawing/2014/main" id="{DF0C753D-68D4-E5C0-7B57-6CDF7C66BAFB}"/>
              </a:ext>
            </a:extLst>
          </p:cNvPr>
          <p:cNvPicPr>
            <a:picLocks noGrp="1" noChangeAspect="1"/>
          </p:cNvPicPr>
          <p:nvPr>
            <p:ph type="pic" sz="quarter" idx="59"/>
          </p:nvPr>
        </p:nvPicPr>
        <p:blipFill>
          <a:blip r:embed="rId5" cstate="print">
            <a:extLst>
              <a:ext uri="{28A0092B-C50C-407E-A947-70E740481C1C}">
                <a14:useLocalDpi xmlns:a14="http://schemas.microsoft.com/office/drawing/2010/main"/>
              </a:ext>
            </a:extLst>
          </a:blip>
          <a:srcRect l="11" r="11"/>
          <a:stretch/>
        </p:blipFill>
        <p:spPr>
          <a:xfrm>
            <a:off x="5235410" y="2073439"/>
            <a:ext cx="1621032" cy="1841551"/>
          </a:xfrm>
        </p:spPr>
      </p:pic>
      <p:sp>
        <p:nvSpPr>
          <p:cNvPr id="6" name="Text Placeholder 5">
            <a:extLst>
              <a:ext uri="{FF2B5EF4-FFF2-40B4-BE49-F238E27FC236}">
                <a16:creationId xmlns:a16="http://schemas.microsoft.com/office/drawing/2014/main" id="{FA441FB1-32FD-977D-CFCB-8217F9BBCF47}"/>
              </a:ext>
            </a:extLst>
          </p:cNvPr>
          <p:cNvSpPr>
            <a:spLocks noGrp="1"/>
          </p:cNvSpPr>
          <p:nvPr>
            <p:ph type="body" sz="quarter" idx="51"/>
          </p:nvPr>
        </p:nvSpPr>
        <p:spPr>
          <a:xfrm>
            <a:off x="5093334" y="4061570"/>
            <a:ext cx="1877575" cy="506399"/>
          </a:xfrm>
        </p:spPr>
        <p:txBody>
          <a:bodyPr/>
          <a:lstStyle/>
          <a:p>
            <a:r>
              <a:rPr lang="en-US" sz="1600" dirty="0"/>
              <a:t>App Redesign (7-8 months)</a:t>
            </a:r>
          </a:p>
        </p:txBody>
      </p:sp>
      <p:sp>
        <p:nvSpPr>
          <p:cNvPr id="7" name="Text Placeholder 6">
            <a:extLst>
              <a:ext uri="{FF2B5EF4-FFF2-40B4-BE49-F238E27FC236}">
                <a16:creationId xmlns:a16="http://schemas.microsoft.com/office/drawing/2014/main" id="{87A41C38-8994-77B4-37B3-A6684D71C50F}"/>
              </a:ext>
            </a:extLst>
          </p:cNvPr>
          <p:cNvSpPr>
            <a:spLocks noGrp="1"/>
          </p:cNvSpPr>
          <p:nvPr>
            <p:ph type="body" sz="quarter" idx="52"/>
          </p:nvPr>
        </p:nvSpPr>
        <p:spPr>
          <a:xfrm>
            <a:off x="5235410" y="4676069"/>
            <a:ext cx="1691687" cy="1402401"/>
          </a:xfrm>
        </p:spPr>
        <p:txBody>
          <a:bodyPr/>
          <a:lstStyle/>
          <a:p>
            <a:pPr marL="285750" indent="-285750" algn="l">
              <a:buFont typeface="Wingdings" panose="05000000000000000000" pitchFamily="2" charset="2"/>
              <a:buChar char="§"/>
            </a:pPr>
            <a:r>
              <a:rPr lang="en-US" sz="1400" dirty="0"/>
              <a:t>UI/UX Redesign</a:t>
            </a:r>
          </a:p>
          <a:p>
            <a:pPr marL="285750" indent="-285750" algn="l">
              <a:buFont typeface="Wingdings" panose="05000000000000000000" pitchFamily="2" charset="2"/>
              <a:buChar char="§"/>
            </a:pPr>
            <a:r>
              <a:rPr lang="en-US" dirty="0"/>
              <a:t>Community Driven Social APP Features</a:t>
            </a:r>
          </a:p>
          <a:p>
            <a:pPr marL="285750" indent="-285750" algn="l">
              <a:buFont typeface="Wingdings" panose="05000000000000000000" pitchFamily="2" charset="2"/>
              <a:buChar char="§"/>
            </a:pPr>
            <a:r>
              <a:rPr lang="en-US" dirty="0"/>
              <a:t>Single platform integration.</a:t>
            </a:r>
          </a:p>
        </p:txBody>
      </p:sp>
      <p:pic>
        <p:nvPicPr>
          <p:cNvPr id="32" name="Picture Placeholder 13" descr="Empty office chairs">
            <a:extLst>
              <a:ext uri="{FF2B5EF4-FFF2-40B4-BE49-F238E27FC236}">
                <a16:creationId xmlns:a16="http://schemas.microsoft.com/office/drawing/2014/main" id="{C5A00248-FB97-E78F-F875-284202D71324}"/>
              </a:ext>
            </a:extLst>
          </p:cNvPr>
          <p:cNvPicPr>
            <a:picLocks noGrp="1" noChangeAspect="1"/>
          </p:cNvPicPr>
          <p:nvPr>
            <p:ph type="pic" sz="quarter" idx="60"/>
          </p:nvPr>
        </p:nvPicPr>
        <p:blipFill>
          <a:blip r:embed="rId6" cstate="print">
            <a:extLst>
              <a:ext uri="{28A0092B-C50C-407E-A947-70E740481C1C}">
                <a14:useLocalDpi xmlns:a14="http://schemas.microsoft.com/office/drawing/2010/main"/>
              </a:ext>
            </a:extLst>
          </a:blip>
          <a:srcRect l="11" r="11"/>
          <a:stretch/>
        </p:blipFill>
        <p:spPr>
          <a:xfrm>
            <a:off x="7361474" y="2073439"/>
            <a:ext cx="1621032" cy="1841551"/>
          </a:xfrm>
        </p:spPr>
      </p:pic>
      <p:sp>
        <p:nvSpPr>
          <p:cNvPr id="8" name="Text Placeholder 7">
            <a:extLst>
              <a:ext uri="{FF2B5EF4-FFF2-40B4-BE49-F238E27FC236}">
                <a16:creationId xmlns:a16="http://schemas.microsoft.com/office/drawing/2014/main" id="{8191C3C8-C0E0-3CDB-4135-0B495B273F9B}"/>
              </a:ext>
            </a:extLst>
          </p:cNvPr>
          <p:cNvSpPr>
            <a:spLocks noGrp="1"/>
          </p:cNvSpPr>
          <p:nvPr>
            <p:ph type="body" sz="quarter" idx="53"/>
          </p:nvPr>
        </p:nvSpPr>
        <p:spPr>
          <a:xfrm>
            <a:off x="7322730" y="4061570"/>
            <a:ext cx="1782544" cy="828810"/>
          </a:xfrm>
        </p:spPr>
        <p:txBody>
          <a:bodyPr/>
          <a:lstStyle/>
          <a:p>
            <a:r>
              <a:rPr lang="en-US" sz="1600" dirty="0"/>
              <a:t>Testing &amp; Feature Expansion (9-10 months)</a:t>
            </a:r>
          </a:p>
        </p:txBody>
      </p:sp>
      <p:sp>
        <p:nvSpPr>
          <p:cNvPr id="9" name="Text Placeholder 8">
            <a:extLst>
              <a:ext uri="{FF2B5EF4-FFF2-40B4-BE49-F238E27FC236}">
                <a16:creationId xmlns:a16="http://schemas.microsoft.com/office/drawing/2014/main" id="{A0E1F4B1-2124-6C9A-E0AB-5FF2D01BBC41}"/>
              </a:ext>
            </a:extLst>
          </p:cNvPr>
          <p:cNvSpPr>
            <a:spLocks noGrp="1"/>
          </p:cNvSpPr>
          <p:nvPr>
            <p:ph type="body" sz="quarter" idx="54"/>
          </p:nvPr>
        </p:nvSpPr>
        <p:spPr>
          <a:xfrm>
            <a:off x="7228732" y="4830970"/>
            <a:ext cx="2356388" cy="1485144"/>
          </a:xfrm>
        </p:spPr>
        <p:txBody>
          <a:bodyPr/>
          <a:lstStyle/>
          <a:p>
            <a:pPr marL="285750" indent="-285750" algn="l">
              <a:buFont typeface="Wingdings" panose="05000000000000000000" pitchFamily="2" charset="2"/>
              <a:buChar char="§"/>
            </a:pPr>
            <a:r>
              <a:rPr lang="en-US" dirty="0"/>
              <a:t>Beta Testing</a:t>
            </a:r>
          </a:p>
          <a:p>
            <a:pPr marL="285750" indent="-285750" algn="l">
              <a:buFont typeface="Wingdings" panose="05000000000000000000" pitchFamily="2" charset="2"/>
              <a:buChar char="§"/>
            </a:pPr>
            <a:r>
              <a:rPr lang="en-US" dirty="0"/>
              <a:t>Localized Expansion</a:t>
            </a:r>
          </a:p>
          <a:p>
            <a:pPr marL="285750" indent="-285750" algn="l">
              <a:buFont typeface="Wingdings" panose="05000000000000000000" pitchFamily="2" charset="2"/>
              <a:buChar char="§"/>
            </a:pPr>
            <a:r>
              <a:rPr lang="en-US" dirty="0"/>
              <a:t>Logistic optimization GPS and Geolocation</a:t>
            </a:r>
          </a:p>
          <a:p>
            <a:pPr marL="285750" indent="-285750" algn="l">
              <a:buFont typeface="Wingdings" panose="05000000000000000000" pitchFamily="2" charset="2"/>
              <a:buChar char="§"/>
            </a:pPr>
            <a:r>
              <a:rPr lang="en-US" dirty="0"/>
              <a:t>AR waste sorting Guides</a:t>
            </a:r>
          </a:p>
        </p:txBody>
      </p:sp>
      <p:pic>
        <p:nvPicPr>
          <p:cNvPr id="29" name="Picture Placeholder 89" descr="People around a table on their laptops">
            <a:extLst>
              <a:ext uri="{FF2B5EF4-FFF2-40B4-BE49-F238E27FC236}">
                <a16:creationId xmlns:a16="http://schemas.microsoft.com/office/drawing/2014/main" id="{22E5746D-BE00-C231-F505-973975B98BC8}"/>
              </a:ext>
            </a:extLst>
          </p:cNvPr>
          <p:cNvPicPr>
            <a:picLocks noGrp="1" noChangeAspect="1"/>
          </p:cNvPicPr>
          <p:nvPr>
            <p:ph type="pic" sz="quarter" idx="61"/>
          </p:nvPr>
        </p:nvPicPr>
        <p:blipFill rotWithShape="1">
          <a:blip r:embed="rId7" cstate="print">
            <a:extLst>
              <a:ext uri="{28A0092B-C50C-407E-A947-70E740481C1C}">
                <a14:useLocalDpi xmlns:a14="http://schemas.microsoft.com/office/drawing/2010/main"/>
              </a:ext>
            </a:extLst>
          </a:blip>
          <a:srcRect t="38" b="38"/>
          <a:stretch/>
        </p:blipFill>
        <p:spPr>
          <a:xfrm>
            <a:off x="9487536" y="2073439"/>
            <a:ext cx="1621032" cy="1841551"/>
          </a:xfrm>
        </p:spPr>
      </p:pic>
      <p:sp>
        <p:nvSpPr>
          <p:cNvPr id="10" name="Text Placeholder 9">
            <a:extLst>
              <a:ext uri="{FF2B5EF4-FFF2-40B4-BE49-F238E27FC236}">
                <a16:creationId xmlns:a16="http://schemas.microsoft.com/office/drawing/2014/main" id="{E203F197-0195-A43B-2C57-AB0BCDBBC427}"/>
              </a:ext>
            </a:extLst>
          </p:cNvPr>
          <p:cNvSpPr>
            <a:spLocks noGrp="1"/>
          </p:cNvSpPr>
          <p:nvPr>
            <p:ph type="body" sz="quarter" idx="55"/>
          </p:nvPr>
        </p:nvSpPr>
        <p:spPr>
          <a:xfrm>
            <a:off x="9500907" y="4044541"/>
            <a:ext cx="1877575" cy="506399"/>
          </a:xfrm>
        </p:spPr>
        <p:txBody>
          <a:bodyPr/>
          <a:lstStyle/>
          <a:p>
            <a:r>
              <a:rPr lang="en-US" altLang="zh-CN" sz="1600" dirty="0"/>
              <a:t>Launch &amp; Global Expansion (11-12 months)</a:t>
            </a:r>
          </a:p>
        </p:txBody>
      </p:sp>
      <p:sp>
        <p:nvSpPr>
          <p:cNvPr id="11" name="Text Placeholder 10">
            <a:extLst>
              <a:ext uri="{FF2B5EF4-FFF2-40B4-BE49-F238E27FC236}">
                <a16:creationId xmlns:a16="http://schemas.microsoft.com/office/drawing/2014/main" id="{4DDD9A0A-BE07-B256-09B2-C1C60366ECD0}"/>
              </a:ext>
            </a:extLst>
          </p:cNvPr>
          <p:cNvSpPr>
            <a:spLocks noGrp="1"/>
          </p:cNvSpPr>
          <p:nvPr>
            <p:ph type="body" sz="quarter" idx="56"/>
          </p:nvPr>
        </p:nvSpPr>
        <p:spPr>
          <a:xfrm>
            <a:off x="9600856" y="4830970"/>
            <a:ext cx="2356388" cy="1485144"/>
          </a:xfrm>
        </p:spPr>
        <p:txBody>
          <a:bodyPr/>
          <a:lstStyle/>
          <a:p>
            <a:pPr marL="285750" indent="-285750" algn="l">
              <a:buFont typeface="Wingdings" panose="05000000000000000000" pitchFamily="2" charset="2"/>
              <a:buChar char="§"/>
            </a:pPr>
            <a:r>
              <a:rPr lang="en-US" altLang="zh-CN" dirty="0"/>
              <a:t>App launch market campaign</a:t>
            </a:r>
          </a:p>
          <a:p>
            <a:pPr marL="285750" indent="-285750" algn="l">
              <a:buFont typeface="Wingdings" panose="05000000000000000000" pitchFamily="2" charset="2"/>
              <a:buChar char="§"/>
            </a:pPr>
            <a:r>
              <a:rPr lang="en-US" altLang="zh-CN" dirty="0"/>
              <a:t>Global Expansion South-East Asia &amp; Europe</a:t>
            </a:r>
          </a:p>
          <a:p>
            <a:pPr marL="285750" indent="-285750" algn="l">
              <a:buFont typeface="Wingdings" panose="05000000000000000000" pitchFamily="2" charset="2"/>
              <a:buChar char="§"/>
            </a:pPr>
            <a:r>
              <a:rPr lang="en-US" altLang="zh-CN" dirty="0"/>
              <a:t>Post launch optimization and Feedback</a:t>
            </a:r>
          </a:p>
          <a:p>
            <a:endParaRPr lang="en-US" dirty="0"/>
          </a:p>
        </p:txBody>
      </p:sp>
    </p:spTree>
    <p:extLst>
      <p:ext uri="{BB962C8B-B14F-4D97-AF65-F5344CB8AC3E}">
        <p14:creationId xmlns:p14="http://schemas.microsoft.com/office/powerpoint/2010/main" val="2997378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54" descr="Team headshot man with beard">
            <a:extLst>
              <a:ext uri="{FF2B5EF4-FFF2-40B4-BE49-F238E27FC236}">
                <a16:creationId xmlns:a16="http://schemas.microsoft.com/office/drawing/2014/main" id="{E9133708-FA53-6869-CD24-A7AEDCCCC36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0020" y="122782"/>
            <a:ext cx="1880366" cy="1717603"/>
          </a:xfrm>
          <a:prstGeom prst="ellipse">
            <a:avLst/>
          </a:prstGeom>
        </p:spPr>
      </p:pic>
      <p:sp>
        <p:nvSpPr>
          <p:cNvPr id="13" name="TextBox 12">
            <a:extLst>
              <a:ext uri="{FF2B5EF4-FFF2-40B4-BE49-F238E27FC236}">
                <a16:creationId xmlns:a16="http://schemas.microsoft.com/office/drawing/2014/main" id="{B2851605-E885-55C8-8A18-768914D9DC75}"/>
              </a:ext>
            </a:extLst>
          </p:cNvPr>
          <p:cNvSpPr txBox="1"/>
          <p:nvPr/>
        </p:nvSpPr>
        <p:spPr>
          <a:xfrm>
            <a:off x="68300" y="1172582"/>
            <a:ext cx="4428396" cy="5078313"/>
          </a:xfrm>
          <a:prstGeom prst="rect">
            <a:avLst/>
          </a:prstGeom>
          <a:noFill/>
        </p:spPr>
        <p:txBody>
          <a:bodyPr wrap="square" rtlCol="0">
            <a:spAutoFit/>
          </a:bodyPr>
          <a:lstStyle/>
          <a:p>
            <a:endParaRPr lang="en-IN" b="1" dirty="0">
              <a:solidFill>
                <a:schemeClr val="accent6">
                  <a:lumMod val="60000"/>
                  <a:lumOff val="40000"/>
                </a:schemeClr>
              </a:solidFill>
            </a:endParaRPr>
          </a:p>
          <a:p>
            <a:endParaRPr lang="en-IN" b="1" dirty="0">
              <a:solidFill>
                <a:schemeClr val="accent6">
                  <a:lumMod val="60000"/>
                  <a:lumOff val="40000"/>
                </a:schemeClr>
              </a:solidFill>
            </a:endParaRPr>
          </a:p>
          <a:p>
            <a:r>
              <a:rPr lang="en-IN" b="1" dirty="0">
                <a:solidFill>
                  <a:schemeClr val="accent6">
                    <a:lumMod val="60000"/>
                    <a:lumOff val="40000"/>
                  </a:schemeClr>
                </a:solidFill>
              </a:rPr>
              <a:t>Goals: </a:t>
            </a:r>
          </a:p>
          <a:p>
            <a:pPr marL="285750" indent="-285750">
              <a:buFont typeface="Wingdings" panose="05000000000000000000" pitchFamily="2" charset="2"/>
              <a:buChar char="§"/>
            </a:pPr>
            <a:r>
              <a:rPr lang="en-IN" dirty="0">
                <a:solidFill>
                  <a:schemeClr val="accent6">
                    <a:lumMod val="60000"/>
                    <a:lumOff val="40000"/>
                  </a:schemeClr>
                </a:solidFill>
              </a:rPr>
              <a:t>Sells</a:t>
            </a:r>
            <a:r>
              <a:rPr lang="en-IN" dirty="0">
                <a:solidFill>
                  <a:schemeClr val="bg1"/>
                </a:solidFill>
              </a:rPr>
              <a:t> paddy straw (other waste) to earn extra income.</a:t>
            </a:r>
          </a:p>
          <a:p>
            <a:pPr marL="285750" indent="-285750">
              <a:buFont typeface="Wingdings" panose="05000000000000000000" pitchFamily="2" charset="2"/>
              <a:buChar char="§"/>
            </a:pPr>
            <a:r>
              <a:rPr lang="en-IN" dirty="0">
                <a:solidFill>
                  <a:schemeClr val="bg1"/>
                </a:solidFill>
              </a:rPr>
              <a:t>Find Sustainable buyers for crop residue.</a:t>
            </a:r>
          </a:p>
          <a:p>
            <a:pPr marL="285750" indent="-285750">
              <a:buFont typeface="Wingdings" panose="05000000000000000000" pitchFamily="2" charset="2"/>
              <a:buChar char="§"/>
            </a:pPr>
            <a:r>
              <a:rPr lang="en-IN" dirty="0">
                <a:solidFill>
                  <a:schemeClr val="bg1"/>
                </a:solidFill>
              </a:rPr>
              <a:t>Reduce Waste burning that causes environmental pollution.</a:t>
            </a:r>
          </a:p>
          <a:p>
            <a:r>
              <a:rPr lang="en-IN" b="1" dirty="0">
                <a:solidFill>
                  <a:schemeClr val="accent6">
                    <a:lumMod val="60000"/>
                    <a:lumOff val="40000"/>
                  </a:schemeClr>
                </a:solidFill>
              </a:rPr>
              <a:t>Challenges</a:t>
            </a:r>
            <a:r>
              <a:rPr lang="en-IN" b="1" dirty="0">
                <a:solidFill>
                  <a:schemeClr val="bg1"/>
                </a:solidFill>
              </a:rPr>
              <a:t>:</a:t>
            </a:r>
          </a:p>
          <a:p>
            <a:pPr marL="285750" indent="-285750">
              <a:buFont typeface="Wingdings" panose="05000000000000000000" pitchFamily="2" charset="2"/>
              <a:buChar char="§"/>
            </a:pPr>
            <a:r>
              <a:rPr lang="en-IN" dirty="0">
                <a:solidFill>
                  <a:schemeClr val="bg1"/>
                </a:solidFill>
              </a:rPr>
              <a:t>Lack of Awareness about potential buyers. </a:t>
            </a:r>
          </a:p>
          <a:p>
            <a:pPr marL="285750" indent="-285750">
              <a:buFont typeface="Wingdings" panose="05000000000000000000" pitchFamily="2" charset="2"/>
              <a:buChar char="§"/>
            </a:pPr>
            <a:r>
              <a:rPr lang="en-IN" dirty="0">
                <a:solidFill>
                  <a:schemeClr val="bg1"/>
                </a:solidFill>
              </a:rPr>
              <a:t>Difficulty in connecting with logistics companies to transport  the waste.</a:t>
            </a:r>
          </a:p>
          <a:p>
            <a:r>
              <a:rPr lang="en-IN" b="1" dirty="0">
                <a:solidFill>
                  <a:schemeClr val="accent6">
                    <a:lumMod val="60000"/>
                    <a:lumOff val="40000"/>
                  </a:schemeClr>
                </a:solidFill>
              </a:rPr>
              <a:t>Tech Proficiency: </a:t>
            </a:r>
            <a:r>
              <a:rPr lang="en-IN" dirty="0">
                <a:solidFill>
                  <a:schemeClr val="bg1"/>
                </a:solidFill>
              </a:rPr>
              <a:t>Basic </a:t>
            </a:r>
            <a:r>
              <a:rPr lang="en-IN" dirty="0">
                <a:solidFill>
                  <a:schemeClr val="accent6">
                    <a:lumMod val="60000"/>
                    <a:lumOff val="40000"/>
                  </a:schemeClr>
                </a:solidFill>
              </a:rPr>
              <a:t>mobile user </a:t>
            </a:r>
            <a:r>
              <a:rPr lang="en-IN" dirty="0">
                <a:solidFill>
                  <a:schemeClr val="bg1"/>
                </a:solidFill>
              </a:rPr>
              <a:t>for call and messages.</a:t>
            </a:r>
          </a:p>
          <a:p>
            <a:r>
              <a:rPr lang="en-IN" b="1" dirty="0">
                <a:solidFill>
                  <a:schemeClr val="accent6">
                    <a:lumMod val="60000"/>
                    <a:lumOff val="40000"/>
                  </a:schemeClr>
                </a:solidFill>
              </a:rPr>
              <a:t>Needs from Recykal</a:t>
            </a:r>
            <a:r>
              <a:rPr lang="en-IN" dirty="0">
                <a:solidFill>
                  <a:schemeClr val="bg1"/>
                </a:solidFill>
              </a:rPr>
              <a:t>: A platform where he can easily list and sell his waste material, get  a fair price, connect with logistics companies to handle transportation.</a:t>
            </a:r>
          </a:p>
        </p:txBody>
      </p:sp>
      <p:pic>
        <p:nvPicPr>
          <p:cNvPr id="14" name="Picture Placeholder 50" descr="A person smiling for the camera">
            <a:extLst>
              <a:ext uri="{FF2B5EF4-FFF2-40B4-BE49-F238E27FC236}">
                <a16:creationId xmlns:a16="http://schemas.microsoft.com/office/drawing/2014/main" id="{53A701EE-A253-7891-797E-8301E06EF868}"/>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8231500" y="8137"/>
            <a:ext cx="1764255" cy="1764254"/>
          </a:xfrm>
          <a:prstGeom prst="ellipse">
            <a:avLst/>
          </a:prstGeom>
        </p:spPr>
      </p:pic>
      <p:sp>
        <p:nvSpPr>
          <p:cNvPr id="22" name="TextBox 21">
            <a:extLst>
              <a:ext uri="{FF2B5EF4-FFF2-40B4-BE49-F238E27FC236}">
                <a16:creationId xmlns:a16="http://schemas.microsoft.com/office/drawing/2014/main" id="{AA36BA05-591E-0B84-1D6F-A0E5F8D01853}"/>
              </a:ext>
            </a:extLst>
          </p:cNvPr>
          <p:cNvSpPr txBox="1"/>
          <p:nvPr/>
        </p:nvSpPr>
        <p:spPr>
          <a:xfrm>
            <a:off x="4735266" y="1553943"/>
            <a:ext cx="5916705" cy="3139321"/>
          </a:xfrm>
          <a:prstGeom prst="rect">
            <a:avLst/>
          </a:prstGeom>
          <a:noFill/>
        </p:spPr>
        <p:txBody>
          <a:bodyPr wrap="square" rtlCol="0">
            <a:spAutoFit/>
          </a:bodyPr>
          <a:lstStyle/>
          <a:p>
            <a:r>
              <a:rPr lang="en-IN" b="1" dirty="0">
                <a:solidFill>
                  <a:schemeClr val="accent6">
                    <a:lumMod val="60000"/>
                    <a:lumOff val="40000"/>
                  </a:schemeClr>
                </a:solidFill>
              </a:rPr>
              <a:t>Goals: </a:t>
            </a:r>
          </a:p>
          <a:p>
            <a:pPr marL="285750" indent="-285750">
              <a:buFont typeface="Arial" panose="020B0604020202020204" pitchFamily="34" charset="0"/>
              <a:buChar char="•"/>
            </a:pPr>
            <a:r>
              <a:rPr lang="en-IN" dirty="0">
                <a:solidFill>
                  <a:schemeClr val="bg1"/>
                </a:solidFill>
              </a:rPr>
              <a:t>Secure a reliable source of paddy straw for their sustainable product transportation.</a:t>
            </a:r>
          </a:p>
          <a:p>
            <a:pPr marL="285750" indent="-285750">
              <a:buFont typeface="Arial" panose="020B0604020202020204" pitchFamily="34" charset="0"/>
              <a:buChar char="•"/>
            </a:pPr>
            <a:r>
              <a:rPr lang="en-IN" dirty="0">
                <a:solidFill>
                  <a:schemeClr val="bg1"/>
                </a:solidFill>
              </a:rPr>
              <a:t>Build Partnership with local farmers for long term </a:t>
            </a:r>
            <a:r>
              <a:rPr lang="en-IN" dirty="0" err="1">
                <a:solidFill>
                  <a:schemeClr val="bg1"/>
                </a:solidFill>
              </a:rPr>
              <a:t>suppy</a:t>
            </a:r>
            <a:r>
              <a:rPr lang="en-IN" dirty="0">
                <a:solidFill>
                  <a:schemeClr val="bg1"/>
                </a:solidFill>
              </a:rPr>
              <a:t>.</a:t>
            </a:r>
          </a:p>
          <a:p>
            <a:pPr marL="285750" indent="-285750">
              <a:buFont typeface="Arial" panose="020B0604020202020204" pitchFamily="34" charset="0"/>
              <a:buChar char="•"/>
            </a:pPr>
            <a:r>
              <a:rPr lang="en-IN" dirty="0">
                <a:solidFill>
                  <a:schemeClr val="bg1"/>
                </a:solidFill>
              </a:rPr>
              <a:t>Ensure timely delivery and quality of paddy straw for their production needs</a:t>
            </a:r>
          </a:p>
          <a:p>
            <a:r>
              <a:rPr lang="en-IN" b="1" dirty="0">
                <a:solidFill>
                  <a:schemeClr val="accent6">
                    <a:lumMod val="60000"/>
                    <a:lumOff val="40000"/>
                  </a:schemeClr>
                </a:solidFill>
              </a:rPr>
              <a:t>Challenges: </a:t>
            </a:r>
          </a:p>
          <a:p>
            <a:pPr marL="285750" indent="-285750">
              <a:buFont typeface="Wingdings" panose="05000000000000000000" pitchFamily="2" charset="2"/>
              <a:buChar char="§"/>
            </a:pPr>
            <a:r>
              <a:rPr kumimoji="0" lang="en-US" altLang="en-US" b="0" i="0" u="none" strike="noStrike" cap="none" normalizeH="0" baseline="0" dirty="0">
                <a:ln>
                  <a:noFill/>
                </a:ln>
                <a:solidFill>
                  <a:schemeClr val="bg1"/>
                </a:solidFill>
                <a:effectLst/>
              </a:rPr>
              <a:t>Finding consistent, quality suppliers in rural areas.</a:t>
            </a:r>
          </a:p>
          <a:p>
            <a:pPr marL="285750" indent="-285750">
              <a:buFont typeface="Wingdings" panose="05000000000000000000" pitchFamily="2" charset="2"/>
              <a:buChar char="§"/>
            </a:pPr>
            <a:r>
              <a:rPr kumimoji="0" lang="en-US" altLang="en-US" sz="1800" b="0" i="0" u="none" strike="noStrike" cap="none" normalizeH="0" baseline="0" dirty="0">
                <a:ln>
                  <a:noFill/>
                </a:ln>
                <a:solidFill>
                  <a:schemeClr val="bg1"/>
                </a:solidFill>
                <a:effectLst/>
              </a:rPr>
              <a:t>Managing supply chain logistics to meet production timelines.</a:t>
            </a:r>
          </a:p>
          <a:p>
            <a:pPr marL="285750" indent="-285750">
              <a:buFont typeface="Wingdings" panose="05000000000000000000" pitchFamily="2" charset="2"/>
              <a:buChar char="§"/>
            </a:pPr>
            <a:r>
              <a:rPr kumimoji="0" lang="en-US" altLang="en-US" sz="1800" b="0" i="0" u="none" strike="noStrike" cap="none" normalizeH="0" baseline="0" dirty="0">
                <a:ln>
                  <a:noFill/>
                </a:ln>
                <a:solidFill>
                  <a:schemeClr val="bg1"/>
                </a:solidFill>
                <a:effectLst/>
              </a:rPr>
              <a:t>Ensuring the sustainability of the raw material.</a:t>
            </a:r>
          </a:p>
        </p:txBody>
      </p:sp>
      <p:sp>
        <p:nvSpPr>
          <p:cNvPr id="30" name="Rectangle 7">
            <a:extLst>
              <a:ext uri="{FF2B5EF4-FFF2-40B4-BE49-F238E27FC236}">
                <a16:creationId xmlns:a16="http://schemas.microsoft.com/office/drawing/2014/main" id="{45236556-B279-F4C6-79E0-B432C2DFF153}"/>
              </a:ext>
            </a:extLst>
          </p:cNvPr>
          <p:cNvSpPr>
            <a:spLocks noChangeArrowheads="1"/>
          </p:cNvSpPr>
          <p:nvPr/>
        </p:nvSpPr>
        <p:spPr bwMode="auto">
          <a:xfrm>
            <a:off x="4838884" y="4776475"/>
            <a:ext cx="572751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fontAlgn="base">
              <a:lnSpc>
                <a:spcPct val="100000"/>
              </a:lnSpc>
              <a:spcBef>
                <a:spcPct val="0"/>
              </a:spcBef>
              <a:spcAft>
                <a:spcPct val="0"/>
              </a:spcAft>
              <a:buClrTx/>
              <a:buSzTx/>
              <a:tabLst/>
            </a:pPr>
            <a:r>
              <a:rPr lang="en-US" altLang="en-US" b="1" dirty="0">
                <a:solidFill>
                  <a:schemeClr val="accent6">
                    <a:lumMod val="60000"/>
                    <a:lumOff val="40000"/>
                  </a:schemeClr>
                </a:solidFill>
              </a:rPr>
              <a:t>Tech Proficiency: </a:t>
            </a:r>
            <a:r>
              <a:rPr lang="en-US" altLang="en-US" dirty="0">
                <a:solidFill>
                  <a:schemeClr val="bg1"/>
                </a:solidFill>
              </a:rPr>
              <a:t>High; comfortable with technology.</a:t>
            </a:r>
          </a:p>
          <a:p>
            <a:pPr marR="0" lvl="0" indent="0" fontAlgn="base">
              <a:lnSpc>
                <a:spcPct val="100000"/>
              </a:lnSpc>
              <a:spcBef>
                <a:spcPct val="0"/>
              </a:spcBef>
              <a:spcAft>
                <a:spcPct val="0"/>
              </a:spcAft>
              <a:buClrTx/>
              <a:buSzTx/>
              <a:tabLst/>
            </a:pPr>
            <a:r>
              <a:rPr lang="en-US" altLang="en-US" b="1" dirty="0">
                <a:solidFill>
                  <a:schemeClr val="accent6">
                    <a:lumMod val="60000"/>
                    <a:lumOff val="40000"/>
                  </a:schemeClr>
                </a:solidFill>
              </a:rPr>
              <a:t>Needs from Recykal: </a:t>
            </a:r>
            <a:r>
              <a:rPr lang="en-US" altLang="en-US" dirty="0">
                <a:solidFill>
                  <a:schemeClr val="bg1"/>
                </a:solidFill>
              </a:rPr>
              <a:t>A marketplace to easily connect with farmers, negotiate prices, and track the delivery of paddy straw. Also needs assurance of the material’s quality and sustainability. </a:t>
            </a:r>
          </a:p>
        </p:txBody>
      </p:sp>
      <p:sp>
        <p:nvSpPr>
          <p:cNvPr id="32" name="TextBox 31">
            <a:extLst>
              <a:ext uri="{FF2B5EF4-FFF2-40B4-BE49-F238E27FC236}">
                <a16:creationId xmlns:a16="http://schemas.microsoft.com/office/drawing/2014/main" id="{1F5C4DA2-BE6F-16EF-FC30-2E4549DC20C8}"/>
              </a:ext>
            </a:extLst>
          </p:cNvPr>
          <p:cNvSpPr txBox="1"/>
          <p:nvPr/>
        </p:nvSpPr>
        <p:spPr>
          <a:xfrm>
            <a:off x="4882171" y="257820"/>
            <a:ext cx="3334870" cy="523220"/>
          </a:xfrm>
          <a:prstGeom prst="rect">
            <a:avLst/>
          </a:prstGeom>
          <a:noFill/>
        </p:spPr>
        <p:txBody>
          <a:bodyPr wrap="square" rtlCol="0">
            <a:spAutoFit/>
          </a:bodyPr>
          <a:lstStyle/>
          <a:p>
            <a:r>
              <a:rPr lang="en-IN" sz="2800" cap="all" spc="400" dirty="0">
                <a:solidFill>
                  <a:schemeClr val="accent6">
                    <a:lumMod val="60000"/>
                    <a:lumOff val="40000"/>
                  </a:schemeClr>
                </a:solidFill>
                <a:latin typeface="+mj-lt"/>
                <a:ea typeface="+mj-ea"/>
                <a:cs typeface="+mj-cs"/>
              </a:rPr>
              <a:t>User Persona</a:t>
            </a:r>
          </a:p>
        </p:txBody>
      </p:sp>
      <p:sp>
        <p:nvSpPr>
          <p:cNvPr id="37" name="Flowchart: Connector 36">
            <a:extLst>
              <a:ext uri="{FF2B5EF4-FFF2-40B4-BE49-F238E27FC236}">
                <a16:creationId xmlns:a16="http://schemas.microsoft.com/office/drawing/2014/main" id="{AE91A31F-3623-6F3F-81B2-8B2145746211}"/>
              </a:ext>
            </a:extLst>
          </p:cNvPr>
          <p:cNvSpPr/>
          <p:nvPr/>
        </p:nvSpPr>
        <p:spPr>
          <a:xfrm>
            <a:off x="2698862" y="387874"/>
            <a:ext cx="1656296" cy="1506071"/>
          </a:xfrm>
          <a:prstGeom prst="flowChartConnector">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28CE4539-278B-96F3-DA4B-1661750B3FC2}"/>
              </a:ext>
            </a:extLst>
          </p:cNvPr>
          <p:cNvSpPr txBox="1"/>
          <p:nvPr/>
        </p:nvSpPr>
        <p:spPr>
          <a:xfrm>
            <a:off x="2905761" y="582162"/>
            <a:ext cx="1209040" cy="1323439"/>
          </a:xfrm>
          <a:prstGeom prst="rect">
            <a:avLst/>
          </a:prstGeom>
          <a:noFill/>
        </p:spPr>
        <p:txBody>
          <a:bodyPr wrap="square" rtlCol="0">
            <a:spAutoFit/>
          </a:bodyPr>
          <a:lstStyle/>
          <a:p>
            <a:r>
              <a:rPr lang="en-IN" sz="1600" dirty="0"/>
              <a:t>Raghav , 45</a:t>
            </a:r>
          </a:p>
          <a:p>
            <a:r>
              <a:rPr lang="en-IN" sz="1600" dirty="0"/>
              <a:t>Small-scale </a:t>
            </a:r>
            <a:r>
              <a:rPr lang="en-IN" sz="1600" dirty="0">
                <a:solidFill>
                  <a:schemeClr val="accent3">
                    <a:lumMod val="75000"/>
                  </a:schemeClr>
                </a:solidFill>
              </a:rPr>
              <a:t>Farmer</a:t>
            </a:r>
            <a:r>
              <a:rPr lang="en-IN" sz="1600" dirty="0"/>
              <a:t>, Punjab.</a:t>
            </a:r>
          </a:p>
          <a:p>
            <a:endParaRPr lang="en-IN" sz="1600" dirty="0"/>
          </a:p>
        </p:txBody>
      </p:sp>
      <p:sp>
        <p:nvSpPr>
          <p:cNvPr id="39" name="Oval 38">
            <a:extLst>
              <a:ext uri="{FF2B5EF4-FFF2-40B4-BE49-F238E27FC236}">
                <a16:creationId xmlns:a16="http://schemas.microsoft.com/office/drawing/2014/main" id="{4AE7B9A9-247D-24F7-E186-623E2E72566C}"/>
              </a:ext>
            </a:extLst>
          </p:cNvPr>
          <p:cNvSpPr/>
          <p:nvPr/>
        </p:nvSpPr>
        <p:spPr>
          <a:xfrm>
            <a:off x="10280236" y="122782"/>
            <a:ext cx="1764255" cy="2862322"/>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800" dirty="0">
                <a:solidFill>
                  <a:schemeClr val="tx1"/>
                </a:solidFill>
              </a:rPr>
              <a:t>Flora, 30, Founder of Eco-bridge packaging </a:t>
            </a:r>
            <a:r>
              <a:rPr lang="en-IN" sz="1800" dirty="0">
                <a:solidFill>
                  <a:schemeClr val="accent4"/>
                </a:solidFill>
              </a:rPr>
              <a:t>Startup, </a:t>
            </a:r>
            <a:r>
              <a:rPr lang="en-IN" sz="1800" dirty="0">
                <a:solidFill>
                  <a:schemeClr val="tx1"/>
                </a:solidFill>
              </a:rPr>
              <a:t>Delhi</a:t>
            </a:r>
          </a:p>
        </p:txBody>
      </p:sp>
      <p:cxnSp>
        <p:nvCxnSpPr>
          <p:cNvPr id="42" name="Straight Connector 41">
            <a:extLst>
              <a:ext uri="{FF2B5EF4-FFF2-40B4-BE49-F238E27FC236}">
                <a16:creationId xmlns:a16="http://schemas.microsoft.com/office/drawing/2014/main" id="{E8EC632E-2590-2183-A55E-FC00438BDFD2}"/>
              </a:ext>
            </a:extLst>
          </p:cNvPr>
          <p:cNvCxnSpPr>
            <a:cxnSpLocks/>
          </p:cNvCxnSpPr>
          <p:nvPr/>
        </p:nvCxnSpPr>
        <p:spPr>
          <a:xfrm flipH="1">
            <a:off x="4727047" y="1243881"/>
            <a:ext cx="17075" cy="531950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888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58" descr="A person wearing glasses">
            <a:extLst>
              <a:ext uri="{FF2B5EF4-FFF2-40B4-BE49-F238E27FC236}">
                <a16:creationId xmlns:a16="http://schemas.microsoft.com/office/drawing/2014/main" id="{400C87B9-1465-83AF-60D7-7B123AC22988}"/>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674451" y="1078916"/>
            <a:ext cx="1713149" cy="1713148"/>
          </a:xfrm>
          <a:prstGeom prst="ellipse">
            <a:avLst/>
          </a:prstGeom>
        </p:spPr>
      </p:pic>
      <p:sp>
        <p:nvSpPr>
          <p:cNvPr id="15" name="Rectangle 1">
            <a:extLst>
              <a:ext uri="{FF2B5EF4-FFF2-40B4-BE49-F238E27FC236}">
                <a16:creationId xmlns:a16="http://schemas.microsoft.com/office/drawing/2014/main" id="{8AA15F36-293F-CAD5-7AD3-F3B02F49D785}"/>
              </a:ext>
            </a:extLst>
          </p:cNvPr>
          <p:cNvSpPr>
            <a:spLocks noChangeArrowheads="1"/>
          </p:cNvSpPr>
          <p:nvPr/>
        </p:nvSpPr>
        <p:spPr bwMode="auto">
          <a:xfrm>
            <a:off x="3151992" y="1467903"/>
            <a:ext cx="8731317"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accent6">
                    <a:lumMod val="60000"/>
                    <a:lumOff val="40000"/>
                  </a:schemeClr>
                </a:solidFill>
                <a:effectLst/>
              </a:rPr>
              <a:t>Goals:</a:t>
            </a:r>
            <a:r>
              <a:rPr lang="en-US" altLang="en-US" dirty="0">
                <a:solidFill>
                  <a:schemeClr val="accent6">
                    <a:lumMod val="60000"/>
                    <a:lumOff val="40000"/>
                  </a:schemeClr>
                </a:solidFill>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bg1"/>
                </a:solidFill>
                <a:effectLst/>
              </a:rPr>
              <a:t>Get orders for transporting raw materials like paddy straw.</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bg1"/>
                </a:solidFill>
                <a:effectLst/>
              </a:rPr>
              <a:t>Efficiently manage deliveries to and from rural and urban locations.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bg1"/>
                </a:solidFill>
                <a:effectLst/>
              </a:rPr>
              <a:t>Maximize fleet utilization and reduce idle times.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accent6">
                  <a:lumMod val="60000"/>
                  <a:lumOff val="40000"/>
                </a:schemeClr>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accent6">
                    <a:lumMod val="60000"/>
                    <a:lumOff val="40000"/>
                  </a:schemeClr>
                </a:solidFill>
                <a:effectLst/>
              </a:rPr>
              <a:t>Challenges:</a:t>
            </a:r>
            <a:r>
              <a:rPr lang="en-US" altLang="en-US" dirty="0">
                <a:solidFill>
                  <a:schemeClr val="accent6">
                    <a:lumMod val="60000"/>
                    <a:lumOff val="40000"/>
                  </a:schemeClr>
                </a:solidFill>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bg1"/>
                </a:solidFill>
                <a:effectLst/>
              </a:rPr>
              <a:t>Difficulty in finding consistent orders for transportation.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bg1"/>
                </a:solidFill>
                <a:effectLst/>
              </a:rPr>
              <a:t>Managing logistical challenges in remote areas.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bg1"/>
                </a:solidFill>
                <a:effectLst/>
              </a:rPr>
              <a:t>Coordinating deliveries with multiple stakeholders (farmers, startups).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accent6">
                  <a:lumMod val="60000"/>
                  <a:lumOff val="40000"/>
                </a:schemeClr>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accent6">
                    <a:lumMod val="60000"/>
                    <a:lumOff val="40000"/>
                  </a:schemeClr>
                </a:solidFill>
                <a:effectLst/>
              </a:rPr>
              <a:t>Tech Proficiency:</a:t>
            </a:r>
            <a:r>
              <a:rPr kumimoji="0" lang="en-US" altLang="en-US" sz="1800" b="0" i="0" u="none" strike="noStrike" cap="none" normalizeH="0" baseline="0" dirty="0">
                <a:ln>
                  <a:noFill/>
                </a:ln>
                <a:solidFill>
                  <a:schemeClr val="accent6">
                    <a:lumMod val="60000"/>
                    <a:lumOff val="40000"/>
                  </a:schemeClr>
                </a:solidFill>
                <a:effectLst/>
              </a:rPr>
              <a:t> </a:t>
            </a:r>
            <a:r>
              <a:rPr kumimoji="0" lang="en-US" altLang="en-US" sz="1800" b="0" i="0" u="none" strike="noStrike" cap="none" normalizeH="0" baseline="0" dirty="0">
                <a:ln>
                  <a:noFill/>
                </a:ln>
                <a:solidFill>
                  <a:schemeClr val="bg1"/>
                </a:solidFill>
                <a:effectLst/>
              </a:rPr>
              <a:t>Medium; uses mobile apps for logistics management and scheduling.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accent6">
                  <a:lumMod val="60000"/>
                  <a:lumOff val="40000"/>
                </a:schemeClr>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accent6">
                    <a:lumMod val="60000"/>
                    <a:lumOff val="40000"/>
                  </a:schemeClr>
                </a:solidFill>
                <a:effectLst/>
              </a:rPr>
              <a:t>Needs from Recykal:</a:t>
            </a:r>
            <a:r>
              <a:rPr kumimoji="0" lang="en-US" altLang="en-US" sz="1800" b="0" i="0" u="none" strike="noStrike" cap="none" normalizeH="0" baseline="0" dirty="0">
                <a:ln>
                  <a:noFill/>
                </a:ln>
                <a:solidFill>
                  <a:schemeClr val="accent6">
                    <a:lumMod val="60000"/>
                    <a:lumOff val="40000"/>
                  </a:schemeClr>
                </a:solidFill>
                <a:effectLst/>
              </a:rPr>
              <a:t> </a:t>
            </a:r>
            <a:r>
              <a:rPr kumimoji="0" lang="en-US" altLang="en-US" sz="1800" b="0" i="0" u="none" strike="noStrike" cap="none" normalizeH="0" baseline="0" dirty="0">
                <a:ln>
                  <a:noFill/>
                </a:ln>
                <a:solidFill>
                  <a:schemeClr val="bg1"/>
                </a:solidFill>
                <a:effectLst/>
              </a:rPr>
              <a:t>A platform where he can easily get transportation orders, track deliveries, and receive payment on time. He also needs route optimization features and the ability to connect with farmers and businesses in need of transportation services. </a:t>
            </a:r>
          </a:p>
        </p:txBody>
      </p:sp>
      <p:sp>
        <p:nvSpPr>
          <p:cNvPr id="16" name="Rectangle: Diagonal Corners Snipped 15">
            <a:extLst>
              <a:ext uri="{FF2B5EF4-FFF2-40B4-BE49-F238E27FC236}">
                <a16:creationId xmlns:a16="http://schemas.microsoft.com/office/drawing/2014/main" id="{1287D36C-5B12-B6F5-E763-BDC00FD641B1}"/>
              </a:ext>
            </a:extLst>
          </p:cNvPr>
          <p:cNvSpPr/>
          <p:nvPr/>
        </p:nvSpPr>
        <p:spPr>
          <a:xfrm>
            <a:off x="-16136" y="2975988"/>
            <a:ext cx="2796988" cy="2557906"/>
          </a:xfrm>
          <a:prstGeom prst="snip2Diag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B9FEC3D3-DD18-9189-3958-FC6D8D111184}"/>
              </a:ext>
            </a:extLst>
          </p:cNvPr>
          <p:cNvSpPr txBox="1"/>
          <p:nvPr/>
        </p:nvSpPr>
        <p:spPr>
          <a:xfrm>
            <a:off x="89614" y="3164805"/>
            <a:ext cx="2567526" cy="230832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effectLst/>
              </a:rPr>
              <a:t>Robin, 39,</a:t>
            </a:r>
            <a:r>
              <a:rPr kumimoji="0" lang="en-US" altLang="en-US" sz="1800" b="0" i="0" u="none" strike="noStrike" cap="none" normalizeH="0" baseline="0" dirty="0">
                <a:ln>
                  <a:noFill/>
                </a:ln>
                <a:solidFill>
                  <a:schemeClr val="accent4"/>
                </a:solidFill>
                <a:effectLst/>
              </a:rPr>
              <a:t>Logistics company owner </a:t>
            </a:r>
            <a:r>
              <a:rPr kumimoji="0" lang="en-US" altLang="en-US" sz="1800" b="0" i="0" u="none" strike="noStrike" cap="none" normalizeH="0" baseline="0" dirty="0">
                <a:ln>
                  <a:noFill/>
                </a:ln>
                <a:effectLst/>
              </a:rPr>
              <a:t>(specializes in waste and raw material transportation)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effectLst/>
              </a:rPr>
              <a:t>Suburban area near industrial hubs.</a:t>
            </a:r>
          </a:p>
          <a:p>
            <a:endParaRPr lang="en-IN" dirty="0"/>
          </a:p>
        </p:txBody>
      </p:sp>
    </p:spTree>
    <p:extLst>
      <p:ext uri="{BB962C8B-B14F-4D97-AF65-F5344CB8AC3E}">
        <p14:creationId xmlns:p14="http://schemas.microsoft.com/office/powerpoint/2010/main" val="4086334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BB0BCF4-9D20-4758-AE5E-FC431503F671}"/>
              </a:ext>
            </a:extLst>
          </p:cNvPr>
          <p:cNvSpPr>
            <a:spLocks noGrp="1"/>
          </p:cNvSpPr>
          <p:nvPr>
            <p:ph type="title"/>
          </p:nvPr>
        </p:nvSpPr>
        <p:spPr>
          <a:xfrm>
            <a:off x="965511" y="760406"/>
            <a:ext cx="7855760" cy="579245"/>
          </a:xfrm>
        </p:spPr>
        <p:txBody>
          <a:bodyPr/>
          <a:lstStyle/>
          <a:p>
            <a:r>
              <a:rPr lang="en-US" dirty="0"/>
              <a:t>Estimated Investment</a:t>
            </a:r>
          </a:p>
        </p:txBody>
      </p:sp>
      <p:sp>
        <p:nvSpPr>
          <p:cNvPr id="40" name="Text Placeholder 39">
            <a:extLst>
              <a:ext uri="{FF2B5EF4-FFF2-40B4-BE49-F238E27FC236}">
                <a16:creationId xmlns:a16="http://schemas.microsoft.com/office/drawing/2014/main" id="{F09B50DC-B299-47D5-8FBF-8BB1F764A59C}"/>
              </a:ext>
            </a:extLst>
          </p:cNvPr>
          <p:cNvSpPr>
            <a:spLocks noGrp="1"/>
          </p:cNvSpPr>
          <p:nvPr>
            <p:ph type="body" sz="quarter" idx="12"/>
          </p:nvPr>
        </p:nvSpPr>
        <p:spPr>
          <a:xfrm>
            <a:off x="965510" y="3417877"/>
            <a:ext cx="3004061" cy="668902"/>
          </a:xfrm>
        </p:spPr>
        <p:txBody>
          <a:bodyPr/>
          <a:lstStyle/>
          <a:p>
            <a:r>
              <a:rPr lang="en-ZA" dirty="0"/>
              <a:t>Technological &amp; Platform Expansion​- </a:t>
            </a:r>
            <a:r>
              <a:rPr lang="en-ZA" dirty="0">
                <a:solidFill>
                  <a:schemeClr val="accent3"/>
                </a:solidFill>
              </a:rPr>
              <a:t>$1.5 million</a:t>
            </a:r>
          </a:p>
        </p:txBody>
      </p:sp>
      <p:sp>
        <p:nvSpPr>
          <p:cNvPr id="41" name="Text Placeholder 40">
            <a:extLst>
              <a:ext uri="{FF2B5EF4-FFF2-40B4-BE49-F238E27FC236}">
                <a16:creationId xmlns:a16="http://schemas.microsoft.com/office/drawing/2014/main" id="{5B2431E2-5AF0-49F8-8C0F-52F1C1171866}"/>
              </a:ext>
            </a:extLst>
          </p:cNvPr>
          <p:cNvSpPr>
            <a:spLocks noGrp="1"/>
          </p:cNvSpPr>
          <p:nvPr>
            <p:ph type="body" sz="quarter" idx="13"/>
          </p:nvPr>
        </p:nvSpPr>
        <p:spPr>
          <a:xfrm>
            <a:off x="981049" y="4422593"/>
            <a:ext cx="2806280" cy="1148945"/>
          </a:xfrm>
        </p:spPr>
        <p:txBody>
          <a:bodyPr/>
          <a:lstStyle/>
          <a:p>
            <a:r>
              <a:rPr lang="en-US" dirty="0"/>
              <a:t>AI Technology - $500,000</a:t>
            </a:r>
          </a:p>
          <a:p>
            <a:r>
              <a:rPr lang="en-US" dirty="0"/>
              <a:t>Blockchain Technology - $300,000</a:t>
            </a:r>
          </a:p>
          <a:p>
            <a:r>
              <a:rPr lang="en-US" dirty="0"/>
              <a:t>Scalability – $200,000</a:t>
            </a:r>
          </a:p>
        </p:txBody>
      </p:sp>
      <p:sp>
        <p:nvSpPr>
          <p:cNvPr id="42" name="Text Placeholder 41">
            <a:extLst>
              <a:ext uri="{FF2B5EF4-FFF2-40B4-BE49-F238E27FC236}">
                <a16:creationId xmlns:a16="http://schemas.microsoft.com/office/drawing/2014/main" id="{974545B8-60BB-4D0D-8EE6-4D20EFAB711B}"/>
              </a:ext>
            </a:extLst>
          </p:cNvPr>
          <p:cNvSpPr>
            <a:spLocks noGrp="1"/>
          </p:cNvSpPr>
          <p:nvPr>
            <p:ph type="body" sz="quarter" idx="14"/>
          </p:nvPr>
        </p:nvSpPr>
        <p:spPr>
          <a:xfrm>
            <a:off x="4514519" y="3400925"/>
            <a:ext cx="3112653" cy="626816"/>
          </a:xfrm>
        </p:spPr>
        <p:txBody>
          <a:bodyPr/>
          <a:lstStyle/>
          <a:p>
            <a:r>
              <a:rPr lang="en-ZA" dirty="0"/>
              <a:t>Marketing and User Acquisition- </a:t>
            </a:r>
            <a:r>
              <a:rPr lang="en-ZA" dirty="0">
                <a:solidFill>
                  <a:schemeClr val="accent3"/>
                </a:solidFill>
              </a:rPr>
              <a:t>$450,000</a:t>
            </a:r>
          </a:p>
        </p:txBody>
      </p:sp>
      <p:sp>
        <p:nvSpPr>
          <p:cNvPr id="43" name="Text Placeholder 42">
            <a:extLst>
              <a:ext uri="{FF2B5EF4-FFF2-40B4-BE49-F238E27FC236}">
                <a16:creationId xmlns:a16="http://schemas.microsoft.com/office/drawing/2014/main" id="{947754CF-0306-43C0-AAC6-F0E44B385D40}"/>
              </a:ext>
            </a:extLst>
          </p:cNvPr>
          <p:cNvSpPr>
            <a:spLocks noGrp="1"/>
          </p:cNvSpPr>
          <p:nvPr>
            <p:ph type="body" sz="quarter" idx="15"/>
          </p:nvPr>
        </p:nvSpPr>
        <p:spPr>
          <a:xfrm>
            <a:off x="4468792" y="4201011"/>
            <a:ext cx="2806280" cy="1148945"/>
          </a:xfrm>
        </p:spPr>
        <p:txBody>
          <a:bodyPr/>
          <a:lstStyle/>
          <a:p>
            <a:r>
              <a:rPr lang="en-ZA" dirty="0"/>
              <a:t>New waste categories- $150,000</a:t>
            </a:r>
          </a:p>
          <a:p>
            <a:r>
              <a:rPr lang="en-ZA" dirty="0"/>
              <a:t>Logistics Module -$200,000</a:t>
            </a:r>
          </a:p>
          <a:p>
            <a:r>
              <a:rPr lang="en-ZA" dirty="0"/>
              <a:t>User Engagement -$100,000</a:t>
            </a:r>
            <a:endParaRPr lang="en-US" dirty="0"/>
          </a:p>
        </p:txBody>
      </p:sp>
      <p:sp>
        <p:nvSpPr>
          <p:cNvPr id="44" name="Text Placeholder 43">
            <a:extLst>
              <a:ext uri="{FF2B5EF4-FFF2-40B4-BE49-F238E27FC236}">
                <a16:creationId xmlns:a16="http://schemas.microsoft.com/office/drawing/2014/main" id="{08BF14CB-16F9-4C81-89C6-D1803D9FF6C5}"/>
              </a:ext>
            </a:extLst>
          </p:cNvPr>
          <p:cNvSpPr>
            <a:spLocks noGrp="1"/>
          </p:cNvSpPr>
          <p:nvPr>
            <p:ph type="body" sz="quarter" idx="16"/>
          </p:nvPr>
        </p:nvSpPr>
        <p:spPr>
          <a:xfrm>
            <a:off x="8063529" y="3400924"/>
            <a:ext cx="2812452" cy="800087"/>
          </a:xfrm>
        </p:spPr>
        <p:txBody>
          <a:bodyPr/>
          <a:lstStyle/>
          <a:p>
            <a:r>
              <a:rPr lang="en-ZA" dirty="0"/>
              <a:t>Operational Costs Customer Support -</a:t>
            </a:r>
            <a:r>
              <a:rPr lang="en-ZA" dirty="0">
                <a:solidFill>
                  <a:schemeClr val="accent3"/>
                </a:solidFill>
              </a:rPr>
              <a:t>$300,000</a:t>
            </a:r>
          </a:p>
        </p:txBody>
      </p:sp>
      <p:sp>
        <p:nvSpPr>
          <p:cNvPr id="45" name="Text Placeholder 44">
            <a:extLst>
              <a:ext uri="{FF2B5EF4-FFF2-40B4-BE49-F238E27FC236}">
                <a16:creationId xmlns:a16="http://schemas.microsoft.com/office/drawing/2014/main" id="{BF20205F-2E3B-455D-AD51-19DBA042B695}"/>
              </a:ext>
            </a:extLst>
          </p:cNvPr>
          <p:cNvSpPr>
            <a:spLocks noGrp="1"/>
          </p:cNvSpPr>
          <p:nvPr>
            <p:ph type="body" sz="quarter" idx="17"/>
          </p:nvPr>
        </p:nvSpPr>
        <p:spPr>
          <a:xfrm>
            <a:off x="8177929" y="4238387"/>
            <a:ext cx="3341089" cy="955200"/>
          </a:xfrm>
        </p:spPr>
        <p:txBody>
          <a:bodyPr/>
          <a:lstStyle/>
          <a:p>
            <a:r>
              <a:rPr lang="en-US" dirty="0"/>
              <a:t>Operational and Support -​ $200,000</a:t>
            </a:r>
          </a:p>
          <a:p>
            <a:r>
              <a:rPr lang="en-US" dirty="0"/>
              <a:t>Maintenance and Updates - $100,000</a:t>
            </a:r>
          </a:p>
        </p:txBody>
      </p:sp>
      <p:cxnSp>
        <p:nvCxnSpPr>
          <p:cNvPr id="12" name="Straight Connector 11">
            <a:extLst>
              <a:ext uri="{FF2B5EF4-FFF2-40B4-BE49-F238E27FC236}">
                <a16:creationId xmlns:a16="http://schemas.microsoft.com/office/drawing/2014/main" id="{82E4A9E0-B9B8-477E-BAB2-C435AE05A5C3}"/>
              </a:ext>
              <a:ext uri="{C183D7F6-B498-43B3-948B-1728B52AA6E4}">
                <adec:decorative xmlns:adec="http://schemas.microsoft.com/office/drawing/2017/decorative" val="1"/>
              </a:ext>
            </a:extLst>
          </p:cNvPr>
          <p:cNvCxnSpPr>
            <a:cxnSpLocks/>
          </p:cNvCxnSpPr>
          <p:nvPr/>
        </p:nvCxnSpPr>
        <p:spPr>
          <a:xfrm>
            <a:off x="2668225" y="2771218"/>
            <a:ext cx="65900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D367819-9C54-4A3B-90AC-2B4EEEBCCDF3}"/>
              </a:ext>
              <a:ext uri="{C183D7F6-B498-43B3-948B-1728B52AA6E4}">
                <adec:decorative xmlns:adec="http://schemas.microsoft.com/office/drawing/2017/decorative" val="1"/>
              </a:ext>
            </a:extLst>
          </p:cNvPr>
          <p:cNvSpPr/>
          <p:nvPr/>
        </p:nvSpPr>
        <p:spPr>
          <a:xfrm>
            <a:off x="1895812"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EB2FC54-BDCC-433E-9F5F-4479FEC4CB1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9077" y="2471644"/>
            <a:ext cx="599148" cy="599148"/>
          </a:xfrm>
          <a:prstGeom prst="rect">
            <a:avLst/>
          </a:prstGeom>
        </p:spPr>
      </p:pic>
      <p:sp>
        <p:nvSpPr>
          <p:cNvPr id="15" name="Oval 14">
            <a:extLst>
              <a:ext uri="{FF2B5EF4-FFF2-40B4-BE49-F238E27FC236}">
                <a16:creationId xmlns:a16="http://schemas.microsoft.com/office/drawing/2014/main" id="{FF42323A-F1D2-482E-AE8B-36FC42FCE778}"/>
              </a:ext>
              <a:ext uri="{C183D7F6-B498-43B3-948B-1728B52AA6E4}">
                <adec:decorative xmlns:adec="http://schemas.microsoft.com/office/drawing/2017/decorative" val="1"/>
              </a:ext>
            </a:extLst>
          </p:cNvPr>
          <p:cNvSpPr/>
          <p:nvPr/>
        </p:nvSpPr>
        <p:spPr>
          <a:xfrm>
            <a:off x="5444821"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a:extLst>
              <a:ext uri="{FF2B5EF4-FFF2-40B4-BE49-F238E27FC236}">
                <a16:creationId xmlns:a16="http://schemas.microsoft.com/office/drawing/2014/main" id="{4F06236B-DDE6-47A9-8020-9F1D55DB8D8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18086" y="2471644"/>
            <a:ext cx="599148" cy="599148"/>
          </a:xfrm>
          <a:prstGeom prst="rect">
            <a:avLst/>
          </a:prstGeom>
        </p:spPr>
      </p:pic>
      <p:sp>
        <p:nvSpPr>
          <p:cNvPr id="17" name="Oval 16">
            <a:extLst>
              <a:ext uri="{FF2B5EF4-FFF2-40B4-BE49-F238E27FC236}">
                <a16:creationId xmlns:a16="http://schemas.microsoft.com/office/drawing/2014/main" id="{CD56C48C-948A-41FB-A293-F6907B595BCF}"/>
              </a:ext>
              <a:ext uri="{C183D7F6-B498-43B3-948B-1728B52AA6E4}">
                <adec:decorative xmlns:adec="http://schemas.microsoft.com/office/drawing/2017/decorative" val="1"/>
              </a:ext>
            </a:extLst>
          </p:cNvPr>
          <p:cNvSpPr/>
          <p:nvPr/>
        </p:nvSpPr>
        <p:spPr>
          <a:xfrm>
            <a:off x="8936810"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a:extLst>
              <a:ext uri="{FF2B5EF4-FFF2-40B4-BE49-F238E27FC236}">
                <a16:creationId xmlns:a16="http://schemas.microsoft.com/office/drawing/2014/main" id="{9228EBB1-292A-4381-80B0-8545A1B5757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10075" y="2471644"/>
            <a:ext cx="599148" cy="599148"/>
          </a:xfrm>
          <a:prstGeom prst="rect">
            <a:avLst/>
          </a:prstGeom>
        </p:spPr>
      </p:pic>
      <p:sp>
        <p:nvSpPr>
          <p:cNvPr id="6" name="TextBox 5">
            <a:extLst>
              <a:ext uri="{FF2B5EF4-FFF2-40B4-BE49-F238E27FC236}">
                <a16:creationId xmlns:a16="http://schemas.microsoft.com/office/drawing/2014/main" id="{EBF3233C-E62D-1E6F-E435-C4BBCF7B88F1}"/>
              </a:ext>
            </a:extLst>
          </p:cNvPr>
          <p:cNvSpPr txBox="1"/>
          <p:nvPr/>
        </p:nvSpPr>
        <p:spPr>
          <a:xfrm rot="10800000" flipV="1">
            <a:off x="4412316" y="5556149"/>
            <a:ext cx="3367367" cy="400110"/>
          </a:xfrm>
          <a:prstGeom prst="rect">
            <a:avLst/>
          </a:prstGeom>
          <a:noFill/>
        </p:spPr>
        <p:txBody>
          <a:bodyPr wrap="square">
            <a:spAutoFit/>
          </a:bodyPr>
          <a:lstStyle/>
          <a:p>
            <a:r>
              <a:rPr lang="en-IN" sz="2000" b="1" dirty="0">
                <a:solidFill>
                  <a:srgbClr val="FFFF00"/>
                </a:solidFill>
              </a:rPr>
              <a:t>Total for Year 1: $2.25 million</a:t>
            </a:r>
          </a:p>
        </p:txBody>
      </p:sp>
    </p:spTree>
    <p:extLst>
      <p:ext uri="{BB962C8B-B14F-4D97-AF65-F5344CB8AC3E}">
        <p14:creationId xmlns:p14="http://schemas.microsoft.com/office/powerpoint/2010/main" val="2590226737"/>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2B339A-BBCD-4BF4-A3FE-AE1F9B12F717}">
  <ds:schemaRefs>
    <ds:schemaRef ds:uri="http://schemas.microsoft.com/sharepoint/v3/contenttype/forms"/>
  </ds:schemaRefs>
</ds:datastoreItem>
</file>

<file path=customXml/itemProps3.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1832</TotalTime>
  <Words>1235</Words>
  <Application>Microsoft Office PowerPoint</Application>
  <PresentationFormat>Widescreen</PresentationFormat>
  <Paragraphs>184</Paragraphs>
  <Slides>12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Century Gothic Bold</vt:lpstr>
      <vt:lpstr>Courier New</vt:lpstr>
      <vt:lpstr>Daytona Pro Light</vt:lpstr>
      <vt:lpstr>Wingdings</vt:lpstr>
      <vt:lpstr>Office Theme</vt:lpstr>
      <vt:lpstr>Digital Strategic Business Initiative for RecykAL</vt:lpstr>
      <vt:lpstr>Introduction</vt:lpstr>
      <vt:lpstr>Problem Statement</vt:lpstr>
      <vt:lpstr>PowerPoint Presentation</vt:lpstr>
      <vt:lpstr>PowerPoint Presentation</vt:lpstr>
      <vt:lpstr>IMPLEMENTATION OF DSBI</vt:lpstr>
      <vt:lpstr>PowerPoint Presentation</vt:lpstr>
      <vt:lpstr>PowerPoint Presentation</vt:lpstr>
      <vt:lpstr>Estimated Investment</vt:lpstr>
      <vt:lpstr>Return on Investment</vt:lpstr>
      <vt:lpstr>Measurement of Success in Recykal </vt:lpstr>
      <vt:lpstr>Reference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keerthana k</dc:creator>
  <cp:lastModifiedBy>keerthana k</cp:lastModifiedBy>
  <cp:revision>7</cp:revision>
  <dcterms:created xsi:type="dcterms:W3CDTF">2025-01-08T20:35:17Z</dcterms:created>
  <dcterms:modified xsi:type="dcterms:W3CDTF">2025-01-10T08:40:03Z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